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99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</p:sldIdLst>
  <p:sldSz cx="18288000" cy="10287000"/>
  <p:notesSz cx="6858000" cy="9144000"/>
  <p:embeddedFontLst>
    <p:embeddedFont>
      <p:font typeface="Open Sauce Light" panose="020B0604020202020204" charset="0"/>
      <p:regular r:id="rId31"/>
    </p:embeddedFont>
    <p:embeddedFont>
      <p:font typeface="Open Sauce Medium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22" autoAdjust="0"/>
  </p:normalViewPr>
  <p:slideViewPr>
    <p:cSldViewPr>
      <p:cViewPr varScale="1">
        <p:scale>
          <a:sx n="57" d="100"/>
          <a:sy n="57" d="100"/>
        </p:scale>
        <p:origin x="59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hyperlink" Target="https://www.youtube.com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rplexity.ai/" TargetMode="External"/><Relationship Id="rId5" Type="http://schemas.openxmlformats.org/officeDocument/2006/relationships/hyperlink" Target="https://opencv.org/" TargetMode="External"/><Relationship Id="rId4" Type="http://schemas.openxmlformats.org/officeDocument/2006/relationships/hyperlink" Target="https://pypi.org/project/face-recognitio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-2057400" y="-4084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" name="TextBox 2"/>
          <p:cNvSpPr txBox="1"/>
          <p:nvPr/>
        </p:nvSpPr>
        <p:spPr>
          <a:xfrm>
            <a:off x="914400" y="3143231"/>
            <a:ext cx="11414447" cy="28384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399"/>
              </a:lnSpc>
            </a:pPr>
            <a:r>
              <a:rPr lang="en-US" sz="9499" b="1" dirty="0">
                <a:solidFill>
                  <a:srgbClr val="9179FA"/>
                </a:solidFill>
                <a:latin typeface="Open Sauce Medium"/>
              </a:rPr>
              <a:t>Snap Attendance</a:t>
            </a:r>
            <a:r>
              <a:rPr lang="en-US" sz="9499" dirty="0">
                <a:solidFill>
                  <a:srgbClr val="9179FA"/>
                </a:solidFill>
                <a:latin typeface="Open Sauce Light"/>
              </a:rPr>
              <a:t> </a:t>
            </a:r>
            <a:r>
              <a:rPr lang="en-US" sz="9499" dirty="0">
                <a:solidFill>
                  <a:srgbClr val="FFFFFF"/>
                </a:solidFill>
                <a:latin typeface="Open Sauce Light"/>
              </a:rPr>
              <a:t>System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8455" y="1801558"/>
            <a:ext cx="7411145" cy="44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168" dirty="0">
                <a:solidFill>
                  <a:srgbClr val="FFFFFF"/>
                </a:solidFill>
                <a:latin typeface="Open Sauce Light"/>
              </a:rPr>
              <a:t>YOUR FACE, YOUR PRESENCE, YOUR TIME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66800" y="7055288"/>
            <a:ext cx="4149235" cy="1898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400" spc="27" dirty="0">
                <a:solidFill>
                  <a:srgbClr val="FFFFFF"/>
                </a:solidFill>
                <a:latin typeface="Open Sauce Light"/>
              </a:rPr>
              <a:t>Presented By :</a:t>
            </a:r>
          </a:p>
          <a:p>
            <a:pPr>
              <a:lnSpc>
                <a:spcPts val="3780"/>
              </a:lnSpc>
            </a:pPr>
            <a:r>
              <a:rPr lang="en-US" sz="2400" spc="27" dirty="0">
                <a:solidFill>
                  <a:srgbClr val="FFFFFF"/>
                </a:solidFill>
                <a:latin typeface="Open Sauce Light"/>
              </a:rPr>
              <a:t>Kishor </a:t>
            </a:r>
            <a:r>
              <a:rPr lang="en-US" sz="2400" spc="27" dirty="0" err="1">
                <a:solidFill>
                  <a:srgbClr val="FFFFFF"/>
                </a:solidFill>
                <a:latin typeface="Open Sauce Light"/>
              </a:rPr>
              <a:t>Nikhare</a:t>
            </a:r>
            <a:endParaRPr lang="en-US" sz="2400" spc="27" dirty="0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3780"/>
              </a:lnSpc>
            </a:pPr>
            <a:r>
              <a:rPr lang="en-US" sz="2400" spc="27" dirty="0" err="1">
                <a:solidFill>
                  <a:srgbClr val="FFFFFF"/>
                </a:solidFill>
                <a:latin typeface="Open Sauce Light"/>
              </a:rPr>
              <a:t>Krushita</a:t>
            </a:r>
            <a:r>
              <a:rPr lang="en-US" sz="2400" spc="27" dirty="0">
                <a:solidFill>
                  <a:srgbClr val="FFFFFF"/>
                </a:solidFill>
                <a:latin typeface="Open Sauce Light"/>
              </a:rPr>
              <a:t> </a:t>
            </a:r>
            <a:r>
              <a:rPr lang="en-US" sz="2400" spc="27" dirty="0" err="1">
                <a:solidFill>
                  <a:srgbClr val="FFFFFF"/>
                </a:solidFill>
                <a:latin typeface="Open Sauce Light"/>
              </a:rPr>
              <a:t>Bheda</a:t>
            </a:r>
            <a:endParaRPr lang="en-US" sz="2400" spc="27" dirty="0">
              <a:solidFill>
                <a:srgbClr val="FFFFFF"/>
              </a:solidFill>
              <a:latin typeface="Open Sauce Light"/>
            </a:endParaRPr>
          </a:p>
          <a:p>
            <a:pPr>
              <a:lnSpc>
                <a:spcPts val="3780"/>
              </a:lnSpc>
            </a:pPr>
            <a:r>
              <a:rPr lang="en-US" sz="2400" spc="27" dirty="0">
                <a:solidFill>
                  <a:srgbClr val="FFFFFF"/>
                </a:solidFill>
                <a:latin typeface="Open Sauce Light"/>
              </a:rPr>
              <a:t>Prashant Chaute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77F1E-3176-A21B-9A45-47D185409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3524250"/>
            <a:ext cx="7346065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55A12B3C-BE5F-B995-3564-F0A67A1A0992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858F2637-926B-0E87-0427-E56EC1B89694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AA755B36-E6C1-E764-160D-D7B9BC45360C}"/>
              </a:ext>
            </a:extLst>
          </p:cNvPr>
          <p:cNvGrpSpPr/>
          <p:nvPr/>
        </p:nvGrpSpPr>
        <p:grpSpPr>
          <a:xfrm>
            <a:off x="3118104" y="2919363"/>
            <a:ext cx="12051792" cy="4469656"/>
            <a:chOff x="0" y="0"/>
            <a:chExt cx="16069056" cy="5959540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45D6BF75-386C-8D76-6954-138D70506748}"/>
                </a:ext>
              </a:extLst>
            </p:cNvPr>
            <p:cNvSpPr txBox="1"/>
            <p:nvPr/>
          </p:nvSpPr>
          <p:spPr>
            <a:xfrm>
              <a:off x="0" y="0"/>
              <a:ext cx="16069056" cy="2953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FFFFFF"/>
                  </a:solidFill>
                  <a:latin typeface="Open Sauce Light"/>
                </a:rPr>
                <a:t>Technologies Used In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endParaRPr lang="en-US" sz="7399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D4AD7BBA-7CC0-E8C6-36ED-362008A60337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52388AE6-D270-7A7B-B754-009299990E5F}"/>
                </a:ext>
              </a:extLst>
            </p:cNvPr>
            <p:cNvSpPr txBox="1"/>
            <p:nvPr/>
          </p:nvSpPr>
          <p:spPr>
            <a:xfrm>
              <a:off x="0" y="4215474"/>
              <a:ext cx="16069056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Open Sauce Light"/>
                </a:rPr>
                <a:t>Discover the different moderns tools and methods we have used to create Snap Attendance, making attendance tracking easier and more efficient than ever.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93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">
            <a:extLst>
              <a:ext uri="{FF2B5EF4-FFF2-40B4-BE49-F238E27FC236}">
                <a16:creationId xmlns:a16="http://schemas.microsoft.com/office/drawing/2014/main" id="{DB409C9F-EC93-AADC-34DF-215B86F29B74}"/>
              </a:ext>
            </a:extLst>
          </p:cNvPr>
          <p:cNvSpPr/>
          <p:nvPr/>
        </p:nvSpPr>
        <p:spPr>
          <a:xfrm rot="1416845">
            <a:off x="-1265671" y="89798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ED3D35E7-E8A7-DC50-DD69-065C4CA6CF79}"/>
              </a:ext>
            </a:extLst>
          </p:cNvPr>
          <p:cNvSpPr/>
          <p:nvPr/>
        </p:nvSpPr>
        <p:spPr>
          <a:xfrm rot="-9435839">
            <a:off x="11869760" y="-628713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6DDB201-9337-4789-D0BF-82B3B87208D0}"/>
              </a:ext>
            </a:extLst>
          </p:cNvPr>
          <p:cNvSpPr txBox="1"/>
          <p:nvPr/>
        </p:nvSpPr>
        <p:spPr>
          <a:xfrm>
            <a:off x="122853" y="1283931"/>
            <a:ext cx="5820748" cy="18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9179FA"/>
                </a:solidFill>
                <a:latin typeface="Open Sauce Medium"/>
              </a:rPr>
              <a:t>Frontend</a:t>
            </a:r>
            <a:r>
              <a:rPr lang="en-US" sz="4800" dirty="0">
                <a:solidFill>
                  <a:srgbClr val="000000"/>
                </a:solidFill>
                <a:latin typeface="Open Sauce Light"/>
              </a:rPr>
              <a:t> Technology</a:t>
            </a: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B5AF054-C387-F518-2A4B-9867A0E68B0E}"/>
              </a:ext>
            </a:extLst>
          </p:cNvPr>
          <p:cNvSpPr/>
          <p:nvPr/>
        </p:nvSpPr>
        <p:spPr>
          <a:xfrm rot="-5400000">
            <a:off x="1558746" y="5254446"/>
            <a:ext cx="8998307" cy="7620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7CFCCF2-FB2E-FAA5-EA5F-6DF021E6ABC7}"/>
              </a:ext>
            </a:extLst>
          </p:cNvPr>
          <p:cNvGrpSpPr/>
          <p:nvPr/>
        </p:nvGrpSpPr>
        <p:grpSpPr>
          <a:xfrm>
            <a:off x="122853" y="3789658"/>
            <a:ext cx="5820747" cy="3182642"/>
            <a:chOff x="0" y="-38100"/>
            <a:chExt cx="9470054" cy="4243522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3E26041-E052-B583-9358-9CBCABE4DB12}"/>
                </a:ext>
              </a:extLst>
            </p:cNvPr>
            <p:cNvSpPr txBox="1"/>
            <p:nvPr/>
          </p:nvSpPr>
          <p:spPr>
            <a:xfrm>
              <a:off x="104995" y="1517685"/>
              <a:ext cx="9241085" cy="116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CSS to style the web pages and make visually appealing.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98671DF-3B46-C249-EB46-DDC903AC977E}"/>
                </a:ext>
              </a:extLst>
            </p:cNvPr>
            <p:cNvSpPr txBox="1"/>
            <p:nvPr/>
          </p:nvSpPr>
          <p:spPr>
            <a:xfrm>
              <a:off x="0" y="-38100"/>
              <a:ext cx="9241085" cy="116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We used HTML to create the basic structure of the web pages.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665C89E4-D3DB-76E1-3075-7EF4816BAACA}"/>
                </a:ext>
              </a:extLst>
            </p:cNvPr>
            <p:cNvSpPr txBox="1"/>
            <p:nvPr/>
          </p:nvSpPr>
          <p:spPr>
            <a:xfrm>
              <a:off x="228969" y="3041685"/>
              <a:ext cx="9241085" cy="116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IN" sz="2200" dirty="0">
                  <a:solidFill>
                    <a:srgbClr val="000000"/>
                  </a:solidFill>
                  <a:latin typeface="Open Sauce Light"/>
                </a:rPr>
                <a:t>JavaScript handled client-side validation, ensuring user inputs are correct.</a:t>
              </a:r>
              <a:endParaRPr lang="en-US" sz="2200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A3D9DC1A-3AC5-9B4A-1F88-4A00EFD5FE1D}"/>
              </a:ext>
            </a:extLst>
          </p:cNvPr>
          <p:cNvSpPr txBox="1"/>
          <p:nvPr/>
        </p:nvSpPr>
        <p:spPr>
          <a:xfrm>
            <a:off x="6066452" y="1257300"/>
            <a:ext cx="5820748" cy="18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9179FA"/>
                </a:solidFill>
                <a:latin typeface="Open Sauce Medium"/>
              </a:rPr>
              <a:t>Backend</a:t>
            </a:r>
            <a:r>
              <a:rPr lang="en-US" sz="4800" dirty="0">
                <a:solidFill>
                  <a:srgbClr val="000000"/>
                </a:solidFill>
                <a:latin typeface="Open Sauce Light"/>
              </a:rPr>
              <a:t> Technology</a:t>
            </a:r>
          </a:p>
        </p:txBody>
      </p:sp>
      <p:sp>
        <p:nvSpPr>
          <p:cNvPr id="25" name="TextBox 3">
            <a:extLst>
              <a:ext uri="{FF2B5EF4-FFF2-40B4-BE49-F238E27FC236}">
                <a16:creationId xmlns:a16="http://schemas.microsoft.com/office/drawing/2014/main" id="{792FD957-2488-9D91-0A47-764759FECBEA}"/>
              </a:ext>
            </a:extLst>
          </p:cNvPr>
          <p:cNvSpPr txBox="1"/>
          <p:nvPr/>
        </p:nvSpPr>
        <p:spPr>
          <a:xfrm>
            <a:off x="12314852" y="1257300"/>
            <a:ext cx="5820748" cy="1869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4800" dirty="0">
                <a:solidFill>
                  <a:srgbClr val="9179FA"/>
                </a:solidFill>
                <a:latin typeface="Open Sauce Medium"/>
              </a:rPr>
              <a:t>Face Recognition</a:t>
            </a:r>
            <a:r>
              <a:rPr lang="en-US" sz="4800" dirty="0">
                <a:solidFill>
                  <a:srgbClr val="000000"/>
                </a:solidFill>
                <a:latin typeface="Open Sauce Light"/>
              </a:rPr>
              <a:t> Model</a:t>
            </a:r>
          </a:p>
        </p:txBody>
      </p:sp>
      <p:grpSp>
        <p:nvGrpSpPr>
          <p:cNvPr id="30" name="Group 6">
            <a:extLst>
              <a:ext uri="{FF2B5EF4-FFF2-40B4-BE49-F238E27FC236}">
                <a16:creationId xmlns:a16="http://schemas.microsoft.com/office/drawing/2014/main" id="{E4D89439-0465-55EC-B809-107E2C787E23}"/>
              </a:ext>
            </a:extLst>
          </p:cNvPr>
          <p:cNvGrpSpPr/>
          <p:nvPr/>
        </p:nvGrpSpPr>
        <p:grpSpPr>
          <a:xfrm>
            <a:off x="6283388" y="3780457"/>
            <a:ext cx="5680012" cy="3607446"/>
            <a:chOff x="0" y="-38100"/>
            <a:chExt cx="9241085" cy="4809928"/>
          </a:xfrm>
        </p:grpSpPr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C663F301-1D45-F4F6-9CA0-4297546059E8}"/>
                </a:ext>
              </a:extLst>
            </p:cNvPr>
            <p:cNvSpPr txBox="1"/>
            <p:nvPr/>
          </p:nvSpPr>
          <p:spPr>
            <a:xfrm>
              <a:off x="0" y="2139553"/>
              <a:ext cx="9241085" cy="116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The Flask library facilitated the creation of web </a:t>
              </a:r>
              <a:r>
                <a:rPr lang="en-IN" sz="2200" dirty="0">
                  <a:solidFill>
                    <a:srgbClr val="000000"/>
                  </a:solidFill>
                  <a:latin typeface="Open Sauce Light"/>
                </a:rPr>
                <a:t>applications in Python.</a:t>
              </a:r>
              <a:endParaRPr lang="en-US" sz="22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669B4377-6380-E376-F843-1473B3FA1661}"/>
                </a:ext>
              </a:extLst>
            </p:cNvPr>
            <p:cNvSpPr txBox="1"/>
            <p:nvPr/>
          </p:nvSpPr>
          <p:spPr>
            <a:xfrm>
              <a:off x="0" y="-38100"/>
              <a:ext cx="9241085" cy="17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Python served as the primary programming language for the backend development.</a:t>
              </a: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DADFC691-BCFF-2A4A-3404-4B018D72AE46}"/>
                </a:ext>
              </a:extLst>
            </p:cNvPr>
            <p:cNvSpPr txBox="1"/>
            <p:nvPr/>
          </p:nvSpPr>
          <p:spPr>
            <a:xfrm>
              <a:off x="0" y="3608091"/>
              <a:ext cx="9241085" cy="1163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SQLite database was employed to store and manage student details efficiently.</a:t>
              </a:r>
            </a:p>
          </p:txBody>
        </p:sp>
      </p:grpSp>
      <p:grpSp>
        <p:nvGrpSpPr>
          <p:cNvPr id="34" name="Group 6">
            <a:extLst>
              <a:ext uri="{FF2B5EF4-FFF2-40B4-BE49-F238E27FC236}">
                <a16:creationId xmlns:a16="http://schemas.microsoft.com/office/drawing/2014/main" id="{567D17BE-A6C4-597A-B099-A4D5516BFA60}"/>
              </a:ext>
            </a:extLst>
          </p:cNvPr>
          <p:cNvGrpSpPr/>
          <p:nvPr/>
        </p:nvGrpSpPr>
        <p:grpSpPr>
          <a:xfrm>
            <a:off x="12420600" y="3713125"/>
            <a:ext cx="5680012" cy="4402175"/>
            <a:chOff x="0" y="-38100"/>
            <a:chExt cx="9241085" cy="5869565"/>
          </a:xfrm>
        </p:grpSpPr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2B5A1629-D524-E862-EF76-EA1ED14508DD}"/>
                </a:ext>
              </a:extLst>
            </p:cNvPr>
            <p:cNvSpPr txBox="1"/>
            <p:nvPr/>
          </p:nvSpPr>
          <p:spPr>
            <a:xfrm>
              <a:off x="0" y="1956238"/>
              <a:ext cx="9241085" cy="17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It was trained to recognize faces accurately from various angles and lighting conditions.</a:t>
              </a:r>
            </a:p>
          </p:txBody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3A2C6D44-33C1-131A-C56A-8F4EA9FC49CE}"/>
                </a:ext>
              </a:extLst>
            </p:cNvPr>
            <p:cNvSpPr txBox="1"/>
            <p:nvPr/>
          </p:nvSpPr>
          <p:spPr>
            <a:xfrm>
              <a:off x="0" y="-38100"/>
              <a:ext cx="9241085" cy="17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The Face Recognition model played a crucial role in identifying students faces in real-time.</a:t>
              </a: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17911CC1-D5E7-00B0-162F-4F10F5886507}"/>
                </a:ext>
              </a:extLst>
            </p:cNvPr>
            <p:cNvSpPr txBox="1"/>
            <p:nvPr/>
          </p:nvSpPr>
          <p:spPr>
            <a:xfrm>
              <a:off x="0" y="4052175"/>
              <a:ext cx="9241085" cy="1779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200" dirty="0">
                  <a:solidFill>
                    <a:srgbClr val="000000"/>
                  </a:solidFill>
                  <a:latin typeface="Open Sauce Light"/>
                </a:rPr>
                <a:t>The model’s accurate result ensured reliable attendance tracking and enhanced user </a:t>
              </a:r>
              <a:r>
                <a:rPr lang="en-IN" sz="2200" dirty="0">
                  <a:solidFill>
                    <a:srgbClr val="000000"/>
                  </a:solidFill>
                  <a:latin typeface="Open Sauce Light"/>
                </a:rPr>
                <a:t>experience.</a:t>
              </a:r>
              <a:endParaRPr lang="en-US" sz="2200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sp>
        <p:nvSpPr>
          <p:cNvPr id="38" name="AutoShape 5">
            <a:extLst>
              <a:ext uri="{FF2B5EF4-FFF2-40B4-BE49-F238E27FC236}">
                <a16:creationId xmlns:a16="http://schemas.microsoft.com/office/drawing/2014/main" id="{1B861A7A-51DC-82E4-0A53-AAE1A27EACE1}"/>
              </a:ext>
            </a:extLst>
          </p:cNvPr>
          <p:cNvSpPr/>
          <p:nvPr/>
        </p:nvSpPr>
        <p:spPr>
          <a:xfrm rot="-5400000">
            <a:off x="7730947" y="5261154"/>
            <a:ext cx="8998307" cy="7620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D21922A6-B35F-2505-639A-702E38A58A26}"/>
              </a:ext>
            </a:extLst>
          </p:cNvPr>
          <p:cNvSpPr txBox="1"/>
          <p:nvPr/>
        </p:nvSpPr>
        <p:spPr>
          <a:xfrm>
            <a:off x="6283388" y="7847632"/>
            <a:ext cx="5680012" cy="133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200" dirty="0">
                <a:solidFill>
                  <a:srgbClr val="000000"/>
                </a:solidFill>
                <a:latin typeface="Open Sauce Light"/>
              </a:rPr>
              <a:t>The other libraries like OpenCV, OS, NumPy etc.. to make automated attendance system.</a:t>
            </a: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07BCC704-08B4-BE75-F75A-AC6D665B3DB7}"/>
              </a:ext>
            </a:extLst>
          </p:cNvPr>
          <p:cNvSpPr txBox="1"/>
          <p:nvPr/>
        </p:nvSpPr>
        <p:spPr>
          <a:xfrm>
            <a:off x="152400" y="7242497"/>
            <a:ext cx="5680012" cy="87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IN" sz="2200" dirty="0">
                <a:solidFill>
                  <a:srgbClr val="000000"/>
                </a:solidFill>
                <a:latin typeface="Open Sauce Light"/>
              </a:rPr>
              <a:t>AJAX for handling the request to the </a:t>
            </a:r>
          </a:p>
          <a:p>
            <a:pPr algn="ctr">
              <a:lnSpc>
                <a:spcPts val="3640"/>
              </a:lnSpc>
            </a:pPr>
            <a:r>
              <a:rPr lang="en-IN" sz="2200" dirty="0">
                <a:solidFill>
                  <a:srgbClr val="000000"/>
                </a:solidFill>
                <a:latin typeface="Open Sauce Light"/>
              </a:rPr>
              <a:t>server without reloading the entire page.</a:t>
            </a:r>
            <a:endParaRPr lang="en-US" sz="22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5" name="Freeform 2">
            <a:extLst>
              <a:ext uri="{FF2B5EF4-FFF2-40B4-BE49-F238E27FC236}">
                <a16:creationId xmlns:a16="http://schemas.microsoft.com/office/drawing/2014/main" id="{82A9E86E-5879-0810-4EF3-BEAED057A505}"/>
              </a:ext>
            </a:extLst>
          </p:cNvPr>
          <p:cNvSpPr/>
          <p:nvPr/>
        </p:nvSpPr>
        <p:spPr>
          <a:xfrm>
            <a:off x="-2286000" y="-4084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9">
            <a:extLst>
              <a:ext uri="{FF2B5EF4-FFF2-40B4-BE49-F238E27FC236}">
                <a16:creationId xmlns:a16="http://schemas.microsoft.com/office/drawing/2014/main" id="{71B685BD-1753-18A6-E5B4-27F3EC3B00F6}"/>
              </a:ext>
            </a:extLst>
          </p:cNvPr>
          <p:cNvSpPr txBox="1"/>
          <p:nvPr/>
        </p:nvSpPr>
        <p:spPr>
          <a:xfrm>
            <a:off x="275253" y="8343900"/>
            <a:ext cx="5680012" cy="87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IN" sz="2200" dirty="0">
                <a:solidFill>
                  <a:srgbClr val="000000"/>
                </a:solidFill>
                <a:latin typeface="Open Sauce Light"/>
              </a:rPr>
              <a:t>Additionally we have used already published templates for designing.</a:t>
            </a:r>
            <a:endParaRPr lang="en-US" sz="2200" dirty="0">
              <a:solidFill>
                <a:srgbClr val="000000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63235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901030-00DF-A466-3CF1-C5D27C3AACE0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7A5393A-2C56-BEFF-DC85-3D18BEB8201F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D730B1-AE34-A3EE-77FE-296A175C2F77}"/>
              </a:ext>
            </a:extLst>
          </p:cNvPr>
          <p:cNvGrpSpPr/>
          <p:nvPr/>
        </p:nvGrpSpPr>
        <p:grpSpPr>
          <a:xfrm>
            <a:off x="3118104" y="2919363"/>
            <a:ext cx="12051792" cy="4469657"/>
            <a:chOff x="0" y="0"/>
            <a:chExt cx="16069056" cy="59595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D3A155E-6A06-DD12-393E-D99B15C98F74}"/>
                </a:ext>
              </a:extLst>
            </p:cNvPr>
            <p:cNvSpPr txBox="1"/>
            <p:nvPr/>
          </p:nvSpPr>
          <p:spPr>
            <a:xfrm>
              <a:off x="0" y="0"/>
              <a:ext cx="16069056" cy="295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FFFFFF"/>
                  </a:solidFill>
                  <a:latin typeface="Open Sauce Light"/>
                </a:rPr>
                <a:t>Data Flow Diagram Of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endParaRPr lang="en-US" sz="7399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8CF301D-C2D3-F707-D31B-14927463B887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D9C7260-F09B-37B2-4263-91F8A14BED62}"/>
                </a:ext>
              </a:extLst>
            </p:cNvPr>
            <p:cNvSpPr txBox="1"/>
            <p:nvPr/>
          </p:nvSpPr>
          <p:spPr>
            <a:xfrm>
              <a:off x="0" y="4215475"/>
              <a:ext cx="16069056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Open Sauce Light"/>
                </a:rPr>
                <a:t>Visualize the flow of data within Snap Attendance, </a:t>
              </a:r>
              <a:r>
                <a:rPr lang="en-IN" sz="2500" dirty="0">
                  <a:solidFill>
                    <a:srgbClr val="FFFFFF"/>
                  </a:solidFill>
                  <a:latin typeface="Open Sauce Light"/>
                </a:rPr>
                <a:t>simplifying the understand of how information moves through the system.</a:t>
              </a:r>
            </a:p>
            <a:p>
              <a:pPr algn="ctr">
                <a:lnSpc>
                  <a:spcPts val="3500"/>
                </a:lnSpc>
              </a:pPr>
              <a:endParaRPr lang="en-US" sz="2500" dirty="0">
                <a:solidFill>
                  <a:srgbClr val="FFFFFF"/>
                </a:solidFill>
                <a:latin typeface="Open Sauc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38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3AE95-F066-B041-C617-5842C93F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291"/>
            <a:ext cx="10067925" cy="8232009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E3232E12-B797-2887-2EB4-A36EA936B3C6}"/>
              </a:ext>
            </a:extLst>
          </p:cNvPr>
          <p:cNvSpPr/>
          <p:nvPr/>
        </p:nvSpPr>
        <p:spPr>
          <a:xfrm rot="1416845">
            <a:off x="-1066713" y="80654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54719EEA-FF9B-1D1B-0FD2-FCBE10C2A2DD}"/>
              </a:ext>
            </a:extLst>
          </p:cNvPr>
          <p:cNvSpPr/>
          <p:nvPr/>
        </p:nvSpPr>
        <p:spPr>
          <a:xfrm rot="-9435839">
            <a:off x="11553456" y="-6154542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6CC26-4A62-613A-B01B-7C3E3667AB3A}"/>
              </a:ext>
            </a:extLst>
          </p:cNvPr>
          <p:cNvSpPr txBox="1"/>
          <p:nvPr/>
        </p:nvSpPr>
        <p:spPr>
          <a:xfrm>
            <a:off x="9753600" y="1485900"/>
            <a:ext cx="7848600" cy="1157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6000" dirty="0">
                <a:latin typeface="Open Sauce Medium"/>
              </a:rPr>
              <a:t>Data Flow</a:t>
            </a:r>
            <a:r>
              <a:rPr lang="en-US" sz="6000" b="1" dirty="0">
                <a:solidFill>
                  <a:srgbClr val="9179FA"/>
                </a:solidFill>
                <a:latin typeface="Open Sauce Medium"/>
              </a:rPr>
              <a:t> Diagram</a:t>
            </a:r>
            <a:endParaRPr lang="en-US" sz="6000" b="1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4A9DCFA-8448-B060-C93F-0F9DE53EB712}"/>
              </a:ext>
            </a:extLst>
          </p:cNvPr>
          <p:cNvSpPr/>
          <p:nvPr/>
        </p:nvSpPr>
        <p:spPr>
          <a:xfrm>
            <a:off x="9753600" y="2912268"/>
            <a:ext cx="7391942" cy="0"/>
          </a:xfrm>
          <a:prstGeom prst="line">
            <a:avLst/>
          </a:prstGeom>
          <a:ln w="12700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10B0589-A320-3F6B-D83F-BBD4E666AA03}"/>
              </a:ext>
            </a:extLst>
          </p:cNvPr>
          <p:cNvSpPr txBox="1"/>
          <p:nvPr/>
        </p:nvSpPr>
        <p:spPr>
          <a:xfrm>
            <a:off x="9753058" y="3162300"/>
            <a:ext cx="7391942" cy="596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IN" sz="2600" b="0" i="0" dirty="0">
                <a:effectLst/>
                <a:latin typeface="Open Sauce Light" panose="020B0604020202020204" charset="0"/>
              </a:rPr>
              <a:t>A Data Flow Diagram (DFD) shows how information moves through a system. </a:t>
            </a:r>
          </a:p>
          <a:p>
            <a:pPr algn="just">
              <a:lnSpc>
                <a:spcPts val="3640"/>
              </a:lnSpc>
            </a:pPr>
            <a:endParaRPr lang="en-IN" sz="2600" dirty="0">
              <a:latin typeface="Open Sauce Light" panose="020B0604020202020204" charset="0"/>
            </a:endParaRPr>
          </a:p>
          <a:p>
            <a:pPr algn="just">
              <a:lnSpc>
                <a:spcPts val="3640"/>
              </a:lnSpc>
            </a:pPr>
            <a:r>
              <a:rPr lang="en-IN" sz="2600" b="0" i="0" dirty="0">
                <a:effectLst/>
                <a:latin typeface="Open Sauce Light" panose="020B0604020202020204" charset="0"/>
              </a:rPr>
              <a:t>In Snap Attendance, it illustrates how data moves from where it's inputted, like when users interact with the system, to different parts of the system for processing and storage. </a:t>
            </a:r>
          </a:p>
          <a:p>
            <a:pPr algn="just">
              <a:lnSpc>
                <a:spcPts val="3640"/>
              </a:lnSpc>
            </a:pPr>
            <a:endParaRPr lang="en-IN" sz="2600" dirty="0">
              <a:latin typeface="Open Sauce Light" panose="020B0604020202020204" charset="0"/>
            </a:endParaRPr>
          </a:p>
          <a:p>
            <a:pPr algn="just">
              <a:lnSpc>
                <a:spcPts val="3640"/>
              </a:lnSpc>
            </a:pPr>
            <a:r>
              <a:rPr lang="en-IN" sz="2600" b="0" i="0" dirty="0">
                <a:effectLst/>
                <a:latin typeface="Open Sauce Light" panose="020B0604020202020204" charset="0"/>
              </a:rPr>
              <a:t>This diagram helps us understand how Snap Attendance works, like what happens to the data after it's inputted, and helps us make sure everything runs smoothly.</a:t>
            </a:r>
            <a:endParaRPr lang="en-US" sz="2600" dirty="0">
              <a:latin typeface="Open Sauce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337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185DEF-5BC1-CDB5-BBB7-BE68D8736BA6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F615F4-99CE-6D53-78A8-2F9FF0134C43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F815178-EF50-D272-80E9-815F8EFB73DC}"/>
              </a:ext>
            </a:extLst>
          </p:cNvPr>
          <p:cNvGrpSpPr/>
          <p:nvPr/>
        </p:nvGrpSpPr>
        <p:grpSpPr>
          <a:xfrm>
            <a:off x="3118104" y="2919363"/>
            <a:ext cx="12051792" cy="4469657"/>
            <a:chOff x="0" y="0"/>
            <a:chExt cx="16069056" cy="595954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C042570-7E2E-E543-E566-A40EBB0F659A}"/>
                </a:ext>
              </a:extLst>
            </p:cNvPr>
            <p:cNvSpPr txBox="1"/>
            <p:nvPr/>
          </p:nvSpPr>
          <p:spPr>
            <a:xfrm>
              <a:off x="0" y="0"/>
              <a:ext cx="16069056" cy="2953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FFFFFF"/>
                  </a:solidFill>
                  <a:latin typeface="Open Sauce Light"/>
                </a:rPr>
                <a:t>Login Functionality Of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endParaRPr lang="en-US" sz="7399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B97F242-D917-CD90-6CE9-D2912377539A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7128ED9D-00B3-95CF-FF71-D8D5A540679A}"/>
                </a:ext>
              </a:extLst>
            </p:cNvPr>
            <p:cNvSpPr txBox="1"/>
            <p:nvPr/>
          </p:nvSpPr>
          <p:spPr>
            <a:xfrm>
              <a:off x="0" y="4215475"/>
              <a:ext cx="16069056" cy="1744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Open Sauce Light"/>
                </a:rPr>
                <a:t>Explore the user-friendly login process of Snap Attendance, ensuring easy access for all the users. Discover how students and teachers securely log in to access attendance records and manage accounts efficiently.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34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2">
            <a:extLst>
              <a:ext uri="{FF2B5EF4-FFF2-40B4-BE49-F238E27FC236}">
                <a16:creationId xmlns:a16="http://schemas.microsoft.com/office/drawing/2014/main" id="{2421A0B0-1D03-14A3-0A11-A4D3BAF5D103}"/>
              </a:ext>
            </a:extLst>
          </p:cNvPr>
          <p:cNvSpPr/>
          <p:nvPr/>
        </p:nvSpPr>
        <p:spPr>
          <a:xfrm rot="-9435839">
            <a:off x="9800856" y="-5925942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50FCC534-C716-F4CD-CD0E-FE3BEBC39C59}"/>
              </a:ext>
            </a:extLst>
          </p:cNvPr>
          <p:cNvGrpSpPr/>
          <p:nvPr/>
        </p:nvGrpSpPr>
        <p:grpSpPr>
          <a:xfrm>
            <a:off x="914400" y="1420673"/>
            <a:ext cx="8149317" cy="6290629"/>
            <a:chOff x="-996044" y="-1465886"/>
            <a:chExt cx="10865756" cy="8387503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150973A-91DA-2FA0-F031-A6D0F79A32F3}"/>
                </a:ext>
              </a:extLst>
            </p:cNvPr>
            <p:cNvSpPr txBox="1"/>
            <p:nvPr/>
          </p:nvSpPr>
          <p:spPr>
            <a:xfrm>
              <a:off x="-996044" y="-1465886"/>
              <a:ext cx="10865756" cy="1602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IN" sz="7500" u="none" dirty="0">
                  <a:latin typeface="Open Sauce Light"/>
                </a:rPr>
                <a:t>For</a:t>
              </a:r>
              <a:r>
                <a:rPr lang="en-IN" sz="7500" u="none" dirty="0">
                  <a:solidFill>
                    <a:srgbClr val="9179FA"/>
                  </a:solidFill>
                  <a:latin typeface="Open Sauce Light"/>
                </a:rPr>
                <a:t> </a:t>
              </a:r>
              <a:r>
                <a:rPr lang="en-IN" sz="7500" b="1" u="none" dirty="0">
                  <a:solidFill>
                    <a:srgbClr val="9179FA"/>
                  </a:solidFill>
                  <a:latin typeface="Open Sauce Light"/>
                </a:rPr>
                <a:t>Student</a:t>
              </a:r>
              <a:endParaRPr lang="en-US" sz="7500" b="1" u="none" dirty="0">
                <a:solidFill>
                  <a:srgbClr val="9179FA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1B6E7AA-7148-B67F-DBAB-9ECA78CB96FE}"/>
                </a:ext>
              </a:extLst>
            </p:cNvPr>
            <p:cNvSpPr txBox="1"/>
            <p:nvPr/>
          </p:nvSpPr>
          <p:spPr>
            <a:xfrm>
              <a:off x="-996044" y="856283"/>
              <a:ext cx="10865756" cy="6065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2600" dirty="0">
                  <a:latin typeface="Open Sauce Light"/>
                </a:rPr>
                <a:t>Students can easily access Snap Attendance using their provided student id and roll number. Once logged in, they can see their own dashboard :</a:t>
              </a:r>
            </a:p>
            <a:p>
              <a:pPr>
                <a:lnSpc>
                  <a:spcPts val="4500"/>
                </a:lnSpc>
              </a:pPr>
              <a:endParaRPr lang="en-US" sz="2600" dirty="0"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1. View Attendance Entry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2. Access Profile Details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3. See Recent Attendance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4. Logout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940E35-37C2-1277-B466-4DFBF81C72F0}"/>
              </a:ext>
            </a:extLst>
          </p:cNvPr>
          <p:cNvSpPr/>
          <p:nvPr/>
        </p:nvSpPr>
        <p:spPr>
          <a:xfrm>
            <a:off x="10591800" y="838200"/>
            <a:ext cx="6553200" cy="85725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601153F7-F24D-ACD9-926D-C109CA075BF0}"/>
              </a:ext>
            </a:extLst>
          </p:cNvPr>
          <p:cNvSpPr/>
          <p:nvPr/>
        </p:nvSpPr>
        <p:spPr>
          <a:xfrm rot="1416845">
            <a:off x="-1066713" y="76082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72142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009D76DA-2378-B09F-143A-B2B61CD87C64}"/>
              </a:ext>
            </a:extLst>
          </p:cNvPr>
          <p:cNvSpPr/>
          <p:nvPr/>
        </p:nvSpPr>
        <p:spPr>
          <a:xfrm rot="-9435839">
            <a:off x="9953256" y="-6078342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D505EB4-ED49-E25F-54CE-B351E1318BF3}"/>
              </a:ext>
            </a:extLst>
          </p:cNvPr>
          <p:cNvSpPr/>
          <p:nvPr/>
        </p:nvSpPr>
        <p:spPr>
          <a:xfrm rot="1416845">
            <a:off x="-1066713" y="738207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C662FF0-762A-6E24-B4FE-D3969812C220}"/>
              </a:ext>
            </a:extLst>
          </p:cNvPr>
          <p:cNvSpPr/>
          <p:nvPr/>
        </p:nvSpPr>
        <p:spPr>
          <a:xfrm>
            <a:off x="990600" y="838200"/>
            <a:ext cx="6553200" cy="85725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42A898C5-8467-7C80-87C0-8C750642E463}"/>
              </a:ext>
            </a:extLst>
          </p:cNvPr>
          <p:cNvSpPr txBox="1"/>
          <p:nvPr/>
        </p:nvSpPr>
        <p:spPr>
          <a:xfrm>
            <a:off x="8538483" y="1420673"/>
            <a:ext cx="8149317" cy="120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IN" sz="7500" u="none" dirty="0">
                <a:latin typeface="Open Sauce Light"/>
              </a:rPr>
              <a:t>For</a:t>
            </a:r>
            <a:r>
              <a:rPr lang="en-IN" sz="7500" u="none" dirty="0">
                <a:solidFill>
                  <a:srgbClr val="9179FA"/>
                </a:solidFill>
                <a:latin typeface="Open Sauce Light"/>
              </a:rPr>
              <a:t> </a:t>
            </a:r>
            <a:r>
              <a:rPr lang="en-IN" sz="7500" b="1" dirty="0">
                <a:solidFill>
                  <a:srgbClr val="9179FA"/>
                </a:solidFill>
                <a:latin typeface="Open Sauce Light"/>
              </a:rPr>
              <a:t>Teacher</a:t>
            </a:r>
            <a:endParaRPr lang="en-US" sz="7500" b="1" u="none" dirty="0">
              <a:solidFill>
                <a:srgbClr val="9179FA"/>
              </a:solidFill>
              <a:latin typeface="Open Sauce Light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5DA1806F-C5CD-DEC6-DBDB-678D081EC4FB}"/>
              </a:ext>
            </a:extLst>
          </p:cNvPr>
          <p:cNvSpPr txBox="1"/>
          <p:nvPr/>
        </p:nvSpPr>
        <p:spPr>
          <a:xfrm>
            <a:off x="8538483" y="3162300"/>
            <a:ext cx="8149317" cy="512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IN" sz="2600" dirty="0">
                <a:latin typeface="Open Sauce Light"/>
              </a:rPr>
              <a:t>Teacher have access to Snap Attendance’s comprehensive features to manage attendance. Teachers can do :</a:t>
            </a:r>
            <a:endParaRPr lang="en-US" sz="2600" dirty="0">
              <a:latin typeface="Open Sauce Light"/>
            </a:endParaRPr>
          </a:p>
          <a:p>
            <a:pPr>
              <a:lnSpc>
                <a:spcPts val="4500"/>
              </a:lnSpc>
            </a:pPr>
            <a:endParaRPr lang="en-US" sz="2600" dirty="0">
              <a:latin typeface="Open Sauce Light"/>
            </a:endParaRP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1. Take Attendance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2. Capture Student Images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3. Add Student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4. Update Records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5. Export Records</a:t>
            </a:r>
          </a:p>
        </p:txBody>
      </p:sp>
    </p:spTree>
    <p:extLst>
      <p:ext uri="{BB962C8B-B14F-4D97-AF65-F5344CB8AC3E}">
        <p14:creationId xmlns:p14="http://schemas.microsoft.com/office/powerpoint/2010/main" val="698483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3AE327-421E-B6B2-1C5D-BA431FE2C0C1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AEEA2B0-DDA5-7620-54DB-192A37047828}"/>
              </a:ext>
            </a:extLst>
          </p:cNvPr>
          <p:cNvSpPr txBox="1"/>
          <p:nvPr/>
        </p:nvSpPr>
        <p:spPr>
          <a:xfrm>
            <a:off x="4648200" y="3852461"/>
            <a:ext cx="9037707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The Main Process</a:t>
            </a: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 Take Attendance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733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4">
            <a:extLst>
              <a:ext uri="{FF2B5EF4-FFF2-40B4-BE49-F238E27FC236}">
                <a16:creationId xmlns:a16="http://schemas.microsoft.com/office/drawing/2014/main" id="{22C83C73-268D-05AF-E80E-7B7151185592}"/>
              </a:ext>
            </a:extLst>
          </p:cNvPr>
          <p:cNvSpPr/>
          <p:nvPr/>
        </p:nvSpPr>
        <p:spPr>
          <a:xfrm rot="1416845">
            <a:off x="-1066713" y="76082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6805813-FB31-0D3D-FC4F-58545FBF9D06}"/>
              </a:ext>
            </a:extLst>
          </p:cNvPr>
          <p:cNvSpPr/>
          <p:nvPr/>
        </p:nvSpPr>
        <p:spPr>
          <a:xfrm rot="-9435839">
            <a:off x="9800856" y="-5925942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E132E705-61DE-C3ED-DD79-17EAA78E81BB}"/>
              </a:ext>
            </a:extLst>
          </p:cNvPr>
          <p:cNvGrpSpPr/>
          <p:nvPr/>
        </p:nvGrpSpPr>
        <p:grpSpPr>
          <a:xfrm>
            <a:off x="914400" y="1420673"/>
            <a:ext cx="8149317" cy="6694627"/>
            <a:chOff x="-996044" y="-1465886"/>
            <a:chExt cx="10865756" cy="8926166"/>
          </a:xfrm>
        </p:grpSpPr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9EFADFC-3857-3A79-4A12-D8C79DF03507}"/>
                </a:ext>
              </a:extLst>
            </p:cNvPr>
            <p:cNvSpPr txBox="1"/>
            <p:nvPr/>
          </p:nvSpPr>
          <p:spPr>
            <a:xfrm>
              <a:off x="-996044" y="-1465886"/>
              <a:ext cx="10865756" cy="1602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IN" sz="7500" u="none" dirty="0">
                  <a:latin typeface="Open Sauce Light"/>
                </a:rPr>
                <a:t>Take</a:t>
              </a:r>
              <a:r>
                <a:rPr lang="en-IN" sz="7500" u="none" dirty="0">
                  <a:solidFill>
                    <a:srgbClr val="9179FA"/>
                  </a:solidFill>
                  <a:latin typeface="Open Sauce Light"/>
                </a:rPr>
                <a:t> </a:t>
              </a:r>
              <a:r>
                <a:rPr lang="en-IN" sz="7500" b="1" dirty="0">
                  <a:solidFill>
                    <a:srgbClr val="9179FA"/>
                  </a:solidFill>
                  <a:latin typeface="Open Sauce Light"/>
                </a:rPr>
                <a:t>Attendance </a:t>
              </a:r>
              <a:endParaRPr lang="en-US" sz="7500" b="1" u="none" dirty="0">
                <a:solidFill>
                  <a:srgbClr val="9179FA"/>
                </a:solidFill>
                <a:latin typeface="Open Sauce Light"/>
              </a:endParaRP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05E8380D-D886-7B39-E0C6-7765224431E5}"/>
                </a:ext>
              </a:extLst>
            </p:cNvPr>
            <p:cNvSpPr txBox="1"/>
            <p:nvPr/>
          </p:nvSpPr>
          <p:spPr>
            <a:xfrm>
              <a:off x="-996044" y="625505"/>
              <a:ext cx="10865756" cy="6834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2600" dirty="0">
                  <a:latin typeface="Open Sauce Light"/>
                </a:rPr>
                <a:t>In the Snap Attendance, Taking Attendance is the </a:t>
              </a:r>
              <a:r>
                <a:rPr lang="en-IN" sz="2600" dirty="0">
                  <a:latin typeface="Open Sauce Light"/>
                </a:rPr>
                <a:t>important</a:t>
              </a:r>
              <a:r>
                <a:rPr lang="en-US" sz="2600" dirty="0">
                  <a:latin typeface="Open Sauce Light"/>
                </a:rPr>
                <a:t> component. Only </a:t>
              </a:r>
              <a:r>
                <a:rPr lang="en-IN" sz="2600" dirty="0">
                  <a:latin typeface="Open Sauce Light"/>
                </a:rPr>
                <a:t>authorized teachers can take attendance. Here how it works :</a:t>
              </a:r>
              <a:endParaRPr lang="en-US" sz="2600" dirty="0"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endParaRPr lang="en-US" sz="2600" dirty="0">
                <a:latin typeface="Open Sauce Light"/>
              </a:endParaRP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1. Select Subject and Teacher Name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2. Clicks On Take Attendance Button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3. Webcam Activation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4. Face Recognition</a:t>
              </a:r>
            </a:p>
            <a:p>
              <a:pPr>
                <a:lnSpc>
                  <a:spcPts val="4500"/>
                </a:lnSpc>
              </a:pPr>
              <a:r>
                <a:rPr lang="en-US" sz="2600" b="1" dirty="0">
                  <a:latin typeface="Open Sauce Light"/>
                </a:rPr>
                <a:t>5. Database Storage</a:t>
              </a: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067AF9-08C2-61E3-3BCE-B3A62B683481}"/>
              </a:ext>
            </a:extLst>
          </p:cNvPr>
          <p:cNvSpPr/>
          <p:nvPr/>
        </p:nvSpPr>
        <p:spPr>
          <a:xfrm>
            <a:off x="10591800" y="838200"/>
            <a:ext cx="6553200" cy="85725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80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3362C4-7157-74AC-EC24-F31715794D03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E6770DA-78B6-9BC5-8485-E773AD56BA43}"/>
              </a:ext>
            </a:extLst>
          </p:cNvPr>
          <p:cNvSpPr txBox="1"/>
          <p:nvPr/>
        </p:nvSpPr>
        <p:spPr>
          <a:xfrm>
            <a:off x="4648200" y="3852461"/>
            <a:ext cx="9037707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The Sub Process</a:t>
            </a: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 Capture Images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75025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876300"/>
            <a:ext cx="16230600" cy="1837340"/>
            <a:chOff x="0" y="-609600"/>
            <a:chExt cx="21640800" cy="2449789"/>
          </a:xfrm>
        </p:grpSpPr>
        <p:sp>
          <p:nvSpPr>
            <p:cNvPr id="4" name="TextBox 4"/>
            <p:cNvSpPr txBox="1"/>
            <p:nvPr/>
          </p:nvSpPr>
          <p:spPr>
            <a:xfrm>
              <a:off x="0" y="-609600"/>
              <a:ext cx="21640800" cy="116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40"/>
                </a:lnSpc>
              </a:pPr>
              <a:r>
                <a:rPr lang="en-US" sz="6500" b="1" dirty="0">
                  <a:latin typeface="Open Sauce Medium"/>
                </a:rPr>
                <a:t>Agenda</a:t>
              </a:r>
              <a:r>
                <a:rPr lang="en-US" sz="6500" b="1" dirty="0">
                  <a:solidFill>
                    <a:srgbClr val="9179FA"/>
                  </a:solidFill>
                  <a:latin typeface="Open Sauce Medium"/>
                </a:rPr>
                <a:t> Outline</a:t>
              </a:r>
              <a:endParaRPr lang="en-US" sz="6500" b="1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8363"/>
              <a:ext cx="21640800" cy="63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9"/>
                </a:lnSpc>
              </a:pPr>
              <a:endParaRPr lang="en-US" sz="3099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017076" y="3722660"/>
            <a:ext cx="552898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Capture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7076" y="4929065"/>
            <a:ext cx="552898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System Testing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7076" y="6135469"/>
            <a:ext cx="552898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Limitations And 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7000" y="2539499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IN" sz="2600" b="1" dirty="0">
                <a:solidFill>
                  <a:srgbClr val="000000"/>
                </a:solidFill>
                <a:latin typeface="Open Sauce Light"/>
              </a:rPr>
              <a:t>Introduction</a:t>
            </a:r>
            <a:r>
              <a:rPr lang="en-IN" sz="2600" dirty="0">
                <a:solidFill>
                  <a:srgbClr val="000000"/>
                </a:solidFill>
                <a:latin typeface="Open Sauce Light"/>
              </a:rPr>
              <a:t> </a:t>
            </a:r>
            <a:endParaRPr lang="en-US" sz="26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67000" y="3734804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Project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67000" y="4952308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Phases Of Project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667000" y="5950029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2667000" y="353722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667000" y="4732524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914747" y="712366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914747" y="4710856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914747" y="5917261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A54863D5-D7C9-AEB5-8728-DE85AF871798}"/>
              </a:ext>
            </a:extLst>
          </p:cNvPr>
          <p:cNvSpPr txBox="1"/>
          <p:nvPr/>
        </p:nvSpPr>
        <p:spPr>
          <a:xfrm>
            <a:off x="2642720" y="6097004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Technologies Used</a:t>
            </a:r>
          </a:p>
        </p:txBody>
      </p:sp>
      <p:sp>
        <p:nvSpPr>
          <p:cNvPr id="20" name="AutoShape 14">
            <a:extLst>
              <a:ext uri="{FF2B5EF4-FFF2-40B4-BE49-F238E27FC236}">
                <a16:creationId xmlns:a16="http://schemas.microsoft.com/office/drawing/2014/main" id="{4EC71762-81EF-3DED-8B81-7A5CD06DD189}"/>
              </a:ext>
            </a:extLst>
          </p:cNvPr>
          <p:cNvSpPr/>
          <p:nvPr/>
        </p:nvSpPr>
        <p:spPr>
          <a:xfrm>
            <a:off x="2642720" y="7094724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80CA3D1F-1D29-3958-693F-2E43FB1043FE}"/>
              </a:ext>
            </a:extLst>
          </p:cNvPr>
          <p:cNvSpPr txBox="1"/>
          <p:nvPr/>
        </p:nvSpPr>
        <p:spPr>
          <a:xfrm>
            <a:off x="10015813" y="2539499"/>
            <a:ext cx="552898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Take Attendance</a:t>
            </a:r>
          </a:p>
        </p:txBody>
      </p:sp>
      <p:sp>
        <p:nvSpPr>
          <p:cNvPr id="22" name="AutoShape 16">
            <a:extLst>
              <a:ext uri="{FF2B5EF4-FFF2-40B4-BE49-F238E27FC236}">
                <a16:creationId xmlns:a16="http://schemas.microsoft.com/office/drawing/2014/main" id="{F5932596-0288-9F44-83B2-078DDD62383C}"/>
              </a:ext>
            </a:extLst>
          </p:cNvPr>
          <p:cNvSpPr/>
          <p:nvPr/>
        </p:nvSpPr>
        <p:spPr>
          <a:xfrm>
            <a:off x="9913484" y="3527695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29EED358-3323-38A4-2328-2F63615B66AE}"/>
              </a:ext>
            </a:extLst>
          </p:cNvPr>
          <p:cNvSpPr txBox="1"/>
          <p:nvPr/>
        </p:nvSpPr>
        <p:spPr>
          <a:xfrm>
            <a:off x="2667000" y="7277100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Data Flow Diagram</a:t>
            </a:r>
          </a:p>
        </p:txBody>
      </p:sp>
      <p:sp>
        <p:nvSpPr>
          <p:cNvPr id="24" name="AutoShape 14">
            <a:extLst>
              <a:ext uri="{FF2B5EF4-FFF2-40B4-BE49-F238E27FC236}">
                <a16:creationId xmlns:a16="http://schemas.microsoft.com/office/drawing/2014/main" id="{D1043251-F0B5-30B7-0826-044ACCFBCF28}"/>
              </a:ext>
            </a:extLst>
          </p:cNvPr>
          <p:cNvSpPr/>
          <p:nvPr/>
        </p:nvSpPr>
        <p:spPr>
          <a:xfrm>
            <a:off x="2667000" y="811530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28268502-10E7-D291-0FBE-CBD394043601}"/>
              </a:ext>
            </a:extLst>
          </p:cNvPr>
          <p:cNvSpPr txBox="1"/>
          <p:nvPr/>
        </p:nvSpPr>
        <p:spPr>
          <a:xfrm>
            <a:off x="9913484" y="7353300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Conclusion</a:t>
            </a: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539A76D6-23E8-1ED4-3FA2-D99275854DF6}"/>
              </a:ext>
            </a:extLst>
          </p:cNvPr>
          <p:cNvSpPr/>
          <p:nvPr/>
        </p:nvSpPr>
        <p:spPr>
          <a:xfrm>
            <a:off x="9913484" y="8191500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A8276ADD-2D17-6051-62AD-2542049554B4}"/>
              </a:ext>
            </a:extLst>
          </p:cNvPr>
          <p:cNvSpPr txBox="1"/>
          <p:nvPr/>
        </p:nvSpPr>
        <p:spPr>
          <a:xfrm>
            <a:off x="2667000" y="8342362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Login Functionality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9F9AF096-CE74-D98D-9FA5-932F2A711CD3}"/>
              </a:ext>
            </a:extLst>
          </p:cNvPr>
          <p:cNvSpPr/>
          <p:nvPr/>
        </p:nvSpPr>
        <p:spPr>
          <a:xfrm>
            <a:off x="2667000" y="9180562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EC75850A-65A8-4299-9043-D14805268B28}"/>
              </a:ext>
            </a:extLst>
          </p:cNvPr>
          <p:cNvSpPr txBox="1"/>
          <p:nvPr/>
        </p:nvSpPr>
        <p:spPr>
          <a:xfrm>
            <a:off x="9913484" y="8418562"/>
            <a:ext cx="5631316" cy="422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 dirty="0">
                <a:solidFill>
                  <a:srgbClr val="000000"/>
                </a:solidFill>
                <a:latin typeface="Open Sauce Light"/>
              </a:rPr>
              <a:t>References</a:t>
            </a:r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E1B4D219-35CC-7413-E95E-F04FC7E555AD}"/>
              </a:ext>
            </a:extLst>
          </p:cNvPr>
          <p:cNvSpPr/>
          <p:nvPr/>
        </p:nvSpPr>
        <p:spPr>
          <a:xfrm>
            <a:off x="-3829176" y="-36274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AutoShape 14">
            <a:extLst>
              <a:ext uri="{FF2B5EF4-FFF2-40B4-BE49-F238E27FC236}">
                <a16:creationId xmlns:a16="http://schemas.microsoft.com/office/drawing/2014/main" id="{08096F4D-F385-75AB-1FC7-9016DCBDBC56}"/>
              </a:ext>
            </a:extLst>
          </p:cNvPr>
          <p:cNvSpPr/>
          <p:nvPr/>
        </p:nvSpPr>
        <p:spPr>
          <a:xfrm>
            <a:off x="9913484" y="9256762"/>
            <a:ext cx="5631316" cy="0"/>
          </a:xfrm>
          <a:prstGeom prst="line">
            <a:avLst/>
          </a:prstGeom>
          <a:ln w="9525" cap="rnd">
            <a:solidFill>
              <a:srgbClr val="9179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2">
            <a:extLst>
              <a:ext uri="{FF2B5EF4-FFF2-40B4-BE49-F238E27FC236}">
                <a16:creationId xmlns:a16="http://schemas.microsoft.com/office/drawing/2014/main" id="{E375ED03-513A-55F2-6B3E-AC6B1B706666}"/>
              </a:ext>
            </a:extLst>
          </p:cNvPr>
          <p:cNvSpPr/>
          <p:nvPr/>
        </p:nvSpPr>
        <p:spPr>
          <a:xfrm rot="-9435839">
            <a:off x="9953256" y="-6078342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A42A6FD0-94B1-CF03-4C1D-A4491ABC7F16}"/>
              </a:ext>
            </a:extLst>
          </p:cNvPr>
          <p:cNvSpPr/>
          <p:nvPr/>
        </p:nvSpPr>
        <p:spPr>
          <a:xfrm rot="1416845">
            <a:off x="-1066713" y="738207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2FB4815-7E06-3BA9-A7EB-6B027649175E}"/>
              </a:ext>
            </a:extLst>
          </p:cNvPr>
          <p:cNvSpPr/>
          <p:nvPr/>
        </p:nvSpPr>
        <p:spPr>
          <a:xfrm>
            <a:off x="990600" y="838200"/>
            <a:ext cx="6553200" cy="85725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C0C7ACF8-2B5B-F835-8700-FE2B348EAB09}"/>
              </a:ext>
            </a:extLst>
          </p:cNvPr>
          <p:cNvSpPr txBox="1"/>
          <p:nvPr/>
        </p:nvSpPr>
        <p:spPr>
          <a:xfrm>
            <a:off x="8538483" y="1420673"/>
            <a:ext cx="8149317" cy="1202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IN" sz="7500" dirty="0">
                <a:latin typeface="Open Sauce Light"/>
              </a:rPr>
              <a:t>Capture</a:t>
            </a:r>
            <a:r>
              <a:rPr lang="en-IN" sz="7500" u="none" dirty="0">
                <a:solidFill>
                  <a:srgbClr val="9179FA"/>
                </a:solidFill>
                <a:latin typeface="Open Sauce Light"/>
              </a:rPr>
              <a:t> </a:t>
            </a:r>
            <a:r>
              <a:rPr lang="en-IN" sz="7500" b="1" u="none" dirty="0">
                <a:solidFill>
                  <a:srgbClr val="9179FA"/>
                </a:solidFill>
                <a:latin typeface="Open Sauce Light"/>
              </a:rPr>
              <a:t>Images</a:t>
            </a:r>
            <a:endParaRPr lang="en-US" sz="7500" b="1" u="none" dirty="0">
              <a:solidFill>
                <a:srgbClr val="9179FA"/>
              </a:solidFill>
              <a:latin typeface="Open Sauce Light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1199F835-D33E-E8B7-8C55-5AD1EB8D88FB}"/>
              </a:ext>
            </a:extLst>
          </p:cNvPr>
          <p:cNvSpPr txBox="1"/>
          <p:nvPr/>
        </p:nvSpPr>
        <p:spPr>
          <a:xfrm>
            <a:off x="8538483" y="3162300"/>
            <a:ext cx="8149317" cy="5126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IN" sz="2600" dirty="0">
                <a:latin typeface="Open Sauce Light"/>
              </a:rPr>
              <a:t>In Snap Attendance, capturing student images is an important step to ensure accurate face recognition during attendance. Here how it works:</a:t>
            </a:r>
            <a:endParaRPr lang="en-US" sz="2600" dirty="0">
              <a:latin typeface="Open Sauce Light"/>
            </a:endParaRPr>
          </a:p>
          <a:p>
            <a:pPr>
              <a:lnSpc>
                <a:spcPts val="4500"/>
              </a:lnSpc>
            </a:pPr>
            <a:endParaRPr lang="en-US" sz="2600" dirty="0">
              <a:latin typeface="Open Sauce Light"/>
            </a:endParaRP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1. Assign Existing Student ID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2. Webcam Activation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3. Capture Images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4. Quality Assurance</a:t>
            </a:r>
          </a:p>
          <a:p>
            <a:pPr>
              <a:lnSpc>
                <a:spcPts val="4500"/>
              </a:lnSpc>
            </a:pPr>
            <a:r>
              <a:rPr lang="en-US" sz="2600" b="1" dirty="0">
                <a:latin typeface="Open Sauce Light"/>
              </a:rPr>
              <a:t>5. Benefit in Attendance</a:t>
            </a:r>
          </a:p>
        </p:txBody>
      </p:sp>
    </p:spTree>
    <p:extLst>
      <p:ext uri="{BB962C8B-B14F-4D97-AF65-F5344CB8AC3E}">
        <p14:creationId xmlns:p14="http://schemas.microsoft.com/office/powerpoint/2010/main" val="398884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A0BA6C-E3C4-9332-2AE5-A3B5966DAFAB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5668C10-9904-9C3F-1048-4806A59C425B}"/>
              </a:ext>
            </a:extLst>
          </p:cNvPr>
          <p:cNvSpPr txBox="1"/>
          <p:nvPr/>
        </p:nvSpPr>
        <p:spPr>
          <a:xfrm>
            <a:off x="4648200" y="3852461"/>
            <a:ext cx="9525000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System Testing Of</a:t>
            </a:r>
            <a:r>
              <a:rPr lang="en-US" sz="7500" dirty="0">
                <a:solidFill>
                  <a:srgbClr val="9179FA"/>
                </a:solidFill>
                <a:latin typeface="Open Sauce Medium"/>
              </a:rPr>
              <a:t> </a:t>
            </a:r>
          </a:p>
          <a:p>
            <a:pPr>
              <a:lnSpc>
                <a:spcPts val="10199"/>
              </a:lnSpc>
            </a:pP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Snap Attendance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380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939175FC-0BCA-B9FD-5C1C-4ADC297A1FDF}"/>
              </a:ext>
            </a:extLst>
          </p:cNvPr>
          <p:cNvSpPr/>
          <p:nvPr/>
        </p:nvSpPr>
        <p:spPr>
          <a:xfrm rot="1416845">
            <a:off x="-1142913" y="730587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46FB5DB-2849-DB96-2460-33DADD7816C3}"/>
              </a:ext>
            </a:extLst>
          </p:cNvPr>
          <p:cNvSpPr/>
          <p:nvPr/>
        </p:nvSpPr>
        <p:spPr>
          <a:xfrm rot="-9435839">
            <a:off x="12772656" y="-613473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DEB3FB-CDD5-C4F6-7BBF-1DC48E3468AD}"/>
              </a:ext>
            </a:extLst>
          </p:cNvPr>
          <p:cNvGrpSpPr/>
          <p:nvPr/>
        </p:nvGrpSpPr>
        <p:grpSpPr>
          <a:xfrm>
            <a:off x="9677400" y="1141351"/>
            <a:ext cx="7848600" cy="6498889"/>
            <a:chOff x="0" y="0"/>
            <a:chExt cx="10464799" cy="86651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13F0E8-1064-1E0C-E125-BBDFCD0714BC}"/>
                </a:ext>
              </a:extLst>
            </p:cNvPr>
            <p:cNvSpPr txBox="1"/>
            <p:nvPr/>
          </p:nvSpPr>
          <p:spPr>
            <a:xfrm>
              <a:off x="0" y="0"/>
              <a:ext cx="10464799" cy="1543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000" dirty="0">
                  <a:latin typeface="Open Sauce Medium"/>
                </a:rPr>
                <a:t>System</a:t>
              </a:r>
              <a:r>
                <a:rPr lang="en-US" sz="6000" b="1" dirty="0">
                  <a:solidFill>
                    <a:srgbClr val="9179FA"/>
                  </a:solidFill>
                  <a:latin typeface="Open Sauce Medium"/>
                </a:rPr>
                <a:t> Testing</a:t>
              </a:r>
              <a:endParaRPr lang="en-US" sz="60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B88998-306C-E422-033F-BF8767DCC94D}"/>
                </a:ext>
              </a:extLst>
            </p:cNvPr>
            <p:cNvSpPr txBox="1"/>
            <p:nvPr/>
          </p:nvSpPr>
          <p:spPr>
            <a:xfrm>
              <a:off x="0" y="4505819"/>
              <a:ext cx="9855922" cy="57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Open Sauce Medium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EC489-5715-8274-645E-F0EF919C43EE}"/>
                </a:ext>
              </a:extLst>
            </p:cNvPr>
            <p:cNvSpPr txBox="1"/>
            <p:nvPr/>
          </p:nvSpPr>
          <p:spPr>
            <a:xfrm>
              <a:off x="0" y="2561377"/>
              <a:ext cx="9855922" cy="6103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System Testing is a critical phase in the development of Snap Attendance, ensuring that all components work together and meet the project requirements. During this phase :</a:t>
              </a:r>
            </a:p>
            <a:p>
              <a:pPr algn="just">
                <a:lnSpc>
                  <a:spcPts val="3640"/>
                </a:lnSpc>
              </a:pPr>
              <a:endParaRPr lang="en-US" sz="2600" b="1" dirty="0">
                <a:solidFill>
                  <a:srgbClr val="000000"/>
                </a:solidFill>
                <a:latin typeface="Open Sauce Light"/>
              </a:endParaRPr>
            </a:p>
            <a:p>
              <a:pPr marL="514350" indent="-514350" algn="just">
                <a:lnSpc>
                  <a:spcPts val="3640"/>
                </a:lnSpc>
                <a:buAutoNum type="arabicPeriod"/>
              </a:pPr>
              <a:r>
                <a:rPr lang="en-US" sz="2600" b="1" dirty="0">
                  <a:solidFill>
                    <a:srgbClr val="000000"/>
                  </a:solidFill>
                  <a:latin typeface="Open Sauce Light"/>
                </a:rPr>
                <a:t>Functionality Testing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2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Performance Testing </a:t>
              </a:r>
            </a:p>
            <a:p>
              <a:pPr algn="just">
                <a:lnSpc>
                  <a:spcPts val="3640"/>
                </a:lnSpc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3.  Usability Testing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4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Result Tracking Testing</a:t>
              </a:r>
            </a:p>
            <a:p>
              <a:pPr algn="just">
                <a:lnSpc>
                  <a:spcPts val="3640"/>
                </a:lnSpc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5.  Manually Testing</a:t>
              </a:r>
              <a:endParaRPr lang="en-US" sz="2600" b="1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6BCFE793-7F36-3D77-8775-72A2378A6A17}"/>
                </a:ext>
              </a:extLst>
            </p:cNvPr>
            <p:cNvSpPr/>
            <p:nvPr/>
          </p:nvSpPr>
          <p:spPr>
            <a:xfrm>
              <a:off x="0" y="1901824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3B7268E-10D6-3955-FC87-1FCB5A4D46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3"/>
            <a:ext cx="5981697" cy="59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831DAA-287B-2919-9580-03CDCF371BF3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C7081EF-6420-4BBE-F370-D1FF9DF160D9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513CB94-76F7-00B4-D394-F2C4E09A97C3}"/>
              </a:ext>
            </a:extLst>
          </p:cNvPr>
          <p:cNvGrpSpPr/>
          <p:nvPr/>
        </p:nvGrpSpPr>
        <p:grpSpPr>
          <a:xfrm>
            <a:off x="2356104" y="2919363"/>
            <a:ext cx="13950696" cy="4020817"/>
            <a:chOff x="-1016000" y="0"/>
            <a:chExt cx="18600928" cy="5361088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64EF5D3-E9FC-940D-C95E-444D5AB229F1}"/>
                </a:ext>
              </a:extLst>
            </p:cNvPr>
            <p:cNvSpPr txBox="1"/>
            <p:nvPr/>
          </p:nvSpPr>
          <p:spPr>
            <a:xfrm>
              <a:off x="-1016000" y="0"/>
              <a:ext cx="18600928" cy="2953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FFFFFF"/>
                  </a:solidFill>
                  <a:latin typeface="Open Sauce Light"/>
                </a:rPr>
                <a:t>Limitations and Future Scope Of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endParaRPr lang="en-US" sz="7399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8A6254A-6D33-05D8-6BF5-B73E8CAB2ED0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56B3E44-7620-33EA-12FD-89D6FE380F0B}"/>
                </a:ext>
              </a:extLst>
            </p:cNvPr>
            <p:cNvSpPr txBox="1"/>
            <p:nvPr/>
          </p:nvSpPr>
          <p:spPr>
            <a:xfrm>
              <a:off x="0" y="4215475"/>
              <a:ext cx="1606905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 dirty="0">
                  <a:solidFill>
                    <a:srgbClr val="FFFFFF"/>
                  </a:solidFill>
                  <a:latin typeface="Open Sauce Light"/>
                </a:rPr>
                <a:t>Understand the boundaries of Snap Attendance’s capabilities and potential for further development.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725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DA5B58D3-0FB3-0ABB-5DD0-F8A486C1C93D}"/>
              </a:ext>
            </a:extLst>
          </p:cNvPr>
          <p:cNvSpPr/>
          <p:nvPr/>
        </p:nvSpPr>
        <p:spPr>
          <a:xfrm rot="1416845">
            <a:off x="-1142913" y="730587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A244C99-33F7-0999-AE05-61064F266F94}"/>
              </a:ext>
            </a:extLst>
          </p:cNvPr>
          <p:cNvSpPr/>
          <p:nvPr/>
        </p:nvSpPr>
        <p:spPr>
          <a:xfrm rot="-9435839">
            <a:off x="12772656" y="-613473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0769FB-B630-2901-9BB8-87DF41CBF3D1}"/>
              </a:ext>
            </a:extLst>
          </p:cNvPr>
          <p:cNvGrpSpPr/>
          <p:nvPr/>
        </p:nvGrpSpPr>
        <p:grpSpPr>
          <a:xfrm>
            <a:off x="1524000" y="1141351"/>
            <a:ext cx="15545342" cy="6037224"/>
            <a:chOff x="-10871200" y="0"/>
            <a:chExt cx="20727122" cy="8049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1443E3-7649-9E4F-542C-B15ED5F16EBB}"/>
                </a:ext>
              </a:extLst>
            </p:cNvPr>
            <p:cNvSpPr txBox="1"/>
            <p:nvPr/>
          </p:nvSpPr>
          <p:spPr>
            <a:xfrm>
              <a:off x="-10871200" y="0"/>
              <a:ext cx="10464800" cy="1543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000" b="1" dirty="0">
                  <a:solidFill>
                    <a:srgbClr val="9179FA"/>
                  </a:solidFill>
                  <a:latin typeface="Open Sauce Medium"/>
                </a:rPr>
                <a:t>Limitations</a:t>
              </a:r>
              <a:endParaRPr lang="en-US" sz="60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FA5823-D253-A875-F182-490EBB32AA34}"/>
                </a:ext>
              </a:extLst>
            </p:cNvPr>
            <p:cNvSpPr txBox="1"/>
            <p:nvPr/>
          </p:nvSpPr>
          <p:spPr>
            <a:xfrm>
              <a:off x="0" y="4505819"/>
              <a:ext cx="9855922" cy="57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Open Sauce Medium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A0A8B2-F25A-1F65-FB29-D24831726E6E}"/>
                </a:ext>
              </a:extLst>
            </p:cNvPr>
            <p:cNvSpPr txBox="1"/>
            <p:nvPr/>
          </p:nvSpPr>
          <p:spPr>
            <a:xfrm>
              <a:off x="-10871200" y="2561377"/>
              <a:ext cx="9855922" cy="548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IN" sz="2600" b="0" i="0" dirty="0">
                  <a:effectLst/>
                  <a:latin typeface="Open Sauce Light" panose="020B0604020202020204" charset="0"/>
                </a:rPr>
                <a:t>Understand the current constraints of Snap Attendance, including potential issues with face recognition accuracy or hardware compatibility.</a:t>
              </a:r>
            </a:p>
            <a:p>
              <a:pPr algn="just">
                <a:lnSpc>
                  <a:spcPts val="3640"/>
                </a:lnSpc>
              </a:pPr>
              <a:endParaRPr lang="en-US" sz="2600" b="1" dirty="0">
                <a:latin typeface="Open Sauce Light" panose="020B0604020202020204" charset="0"/>
              </a:endParaRPr>
            </a:p>
            <a:p>
              <a:pPr marL="514350" indent="-514350" algn="just">
                <a:lnSpc>
                  <a:spcPts val="3640"/>
                </a:lnSpc>
                <a:buAutoNum type="arabicPeriod"/>
              </a:pPr>
              <a:r>
                <a:rPr lang="en-US" sz="2600" b="1" dirty="0">
                  <a:solidFill>
                    <a:srgbClr val="000000"/>
                  </a:solidFill>
                  <a:latin typeface="Open Sauce Light"/>
                </a:rPr>
                <a:t>Hardware Dependance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2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Performance Issues</a:t>
              </a:r>
            </a:p>
            <a:p>
              <a:pPr algn="just">
                <a:lnSpc>
                  <a:spcPts val="3640"/>
                </a:lnSpc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3.  Security Concerns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4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Mobile Compatibility</a:t>
              </a:r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A1EA46CA-0C9D-F552-48CA-1AF682684AD9}"/>
                </a:ext>
              </a:extLst>
            </p:cNvPr>
            <p:cNvSpPr/>
            <p:nvPr/>
          </p:nvSpPr>
          <p:spPr>
            <a:xfrm>
              <a:off x="-10871200" y="1901824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3E6FA-6FD6-309C-01B9-D3412B1E5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700" y="1499200"/>
            <a:ext cx="6920900" cy="69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54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04359DF2-EB9C-0D81-CA18-B64896F4D7C0}"/>
              </a:ext>
            </a:extLst>
          </p:cNvPr>
          <p:cNvSpPr/>
          <p:nvPr/>
        </p:nvSpPr>
        <p:spPr>
          <a:xfrm rot="1416845">
            <a:off x="-1142913" y="730587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EB84CDF-1618-2A8F-713C-661D7AC7E161}"/>
              </a:ext>
            </a:extLst>
          </p:cNvPr>
          <p:cNvSpPr/>
          <p:nvPr/>
        </p:nvSpPr>
        <p:spPr>
          <a:xfrm rot="-9435839">
            <a:off x="12772656" y="-613473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6DC0D0-3226-CF69-47B2-9C3334C9A718}"/>
              </a:ext>
            </a:extLst>
          </p:cNvPr>
          <p:cNvGrpSpPr/>
          <p:nvPr/>
        </p:nvGrpSpPr>
        <p:grpSpPr>
          <a:xfrm>
            <a:off x="9677400" y="1141351"/>
            <a:ext cx="7848600" cy="6498889"/>
            <a:chOff x="0" y="0"/>
            <a:chExt cx="10464799" cy="86651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5754FA-FF0A-35B9-EA23-590494974790}"/>
                </a:ext>
              </a:extLst>
            </p:cNvPr>
            <p:cNvSpPr txBox="1"/>
            <p:nvPr/>
          </p:nvSpPr>
          <p:spPr>
            <a:xfrm>
              <a:off x="0" y="0"/>
              <a:ext cx="10464799" cy="1543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000" dirty="0">
                  <a:latin typeface="Open Sauce Medium"/>
                </a:rPr>
                <a:t>Future</a:t>
              </a:r>
              <a:r>
                <a:rPr lang="en-US" sz="6000" b="1" dirty="0">
                  <a:solidFill>
                    <a:srgbClr val="9179FA"/>
                  </a:solidFill>
                  <a:latin typeface="Open Sauce Medium"/>
                </a:rPr>
                <a:t> Scope</a:t>
              </a:r>
              <a:endParaRPr lang="en-US" sz="60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89F3DC-9DC2-CEE4-1920-809A5CD0E1CE}"/>
                </a:ext>
              </a:extLst>
            </p:cNvPr>
            <p:cNvSpPr txBox="1"/>
            <p:nvPr/>
          </p:nvSpPr>
          <p:spPr>
            <a:xfrm>
              <a:off x="0" y="4505819"/>
              <a:ext cx="9855922" cy="57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Open Sauce Medium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96BAB-FB14-AF40-93E2-548241BF0BF3}"/>
                </a:ext>
              </a:extLst>
            </p:cNvPr>
            <p:cNvSpPr txBox="1"/>
            <p:nvPr/>
          </p:nvSpPr>
          <p:spPr>
            <a:xfrm>
              <a:off x="0" y="2561377"/>
              <a:ext cx="9855922" cy="6103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IN" sz="2800" dirty="0">
                  <a:latin typeface="Open Sauce Light" panose="020B0604020202020204" charset="0"/>
                </a:rPr>
                <a:t>There are opportunities for future enhancements to further improve the functionality, usability, and performance of the application.</a:t>
              </a:r>
            </a:p>
            <a:p>
              <a:pPr algn="just">
                <a:lnSpc>
                  <a:spcPts val="3640"/>
                </a:lnSpc>
              </a:pPr>
              <a:endParaRPr lang="en-US" sz="2600" b="1" dirty="0">
                <a:solidFill>
                  <a:srgbClr val="000000"/>
                </a:solidFill>
                <a:latin typeface="Open Sauce Light" panose="020B0604020202020204" charset="0"/>
              </a:endParaRPr>
            </a:p>
            <a:p>
              <a:pPr marL="514350" indent="-514350" algn="just">
                <a:lnSpc>
                  <a:spcPts val="3640"/>
                </a:lnSpc>
                <a:buAutoNum type="arabicPeriod"/>
              </a:pPr>
              <a:r>
                <a:rPr lang="en-US" sz="2600" b="1" dirty="0">
                  <a:solidFill>
                    <a:srgbClr val="000000"/>
                  </a:solidFill>
                  <a:latin typeface="Open Sauce Light"/>
                </a:rPr>
                <a:t>Mobile Application Development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2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Biometric Authentication </a:t>
              </a:r>
            </a:p>
            <a:p>
              <a:pPr algn="just">
                <a:lnSpc>
                  <a:spcPts val="3640"/>
                </a:lnSpc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3.  UI Enhancements</a:t>
              </a:r>
            </a:p>
            <a:p>
              <a:pPr marL="514350" indent="-514350" algn="just">
                <a:lnSpc>
                  <a:spcPts val="3640"/>
                </a:lnSpc>
                <a:buAutoNum type="arabicPeriod" startAt="4"/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Performance Optimization</a:t>
              </a:r>
            </a:p>
            <a:p>
              <a:pPr algn="just">
                <a:lnSpc>
                  <a:spcPts val="3640"/>
                </a:lnSpc>
              </a:pPr>
              <a:r>
                <a:rPr lang="en-IN" sz="2600" b="1" dirty="0">
                  <a:solidFill>
                    <a:srgbClr val="000000"/>
                  </a:solidFill>
                  <a:latin typeface="Open Sauce Light"/>
                </a:rPr>
                <a:t>5.  Manually Testing</a:t>
              </a:r>
              <a:endParaRPr lang="en-US" sz="2600" b="1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95F7AB20-C15C-3763-1F37-618F49E5ACD9}"/>
                </a:ext>
              </a:extLst>
            </p:cNvPr>
            <p:cNvSpPr/>
            <p:nvPr/>
          </p:nvSpPr>
          <p:spPr>
            <a:xfrm>
              <a:off x="0" y="1901824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00352-D510-AA49-70F3-FB73EE8D24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23296"/>
            <a:ext cx="7543800" cy="503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4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B40EBF6-2679-BEED-6E6F-243E32D4FDAD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A620B37-F117-30B4-563D-AF9BF71B78E5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1749DE6-E72E-59B7-E9B7-F057916AD5CF}"/>
              </a:ext>
            </a:extLst>
          </p:cNvPr>
          <p:cNvGrpSpPr/>
          <p:nvPr/>
        </p:nvGrpSpPr>
        <p:grpSpPr>
          <a:xfrm>
            <a:off x="2356104" y="3238500"/>
            <a:ext cx="13950696" cy="3290937"/>
            <a:chOff x="-1016000" y="425516"/>
            <a:chExt cx="18600928" cy="4387915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E449C34-DCC1-1B37-BBEB-88F128EC1AE8}"/>
                </a:ext>
              </a:extLst>
            </p:cNvPr>
            <p:cNvSpPr txBox="1"/>
            <p:nvPr/>
          </p:nvSpPr>
          <p:spPr>
            <a:xfrm>
              <a:off x="-1016000" y="425516"/>
              <a:ext cx="18600928" cy="30435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endParaRPr lang="en-US" sz="7399" b="1" dirty="0">
                <a:solidFill>
                  <a:srgbClr val="9179FA"/>
                </a:solidFill>
                <a:latin typeface="Open Sauce Medium"/>
              </a:endParaRPr>
            </a:p>
            <a:p>
              <a:pPr algn="ctr">
                <a:lnSpc>
                  <a:spcPts val="8879"/>
                </a:lnSpc>
              </a:pPr>
              <a:r>
                <a:rPr lang="en-US" sz="8500" b="1" dirty="0">
                  <a:solidFill>
                    <a:srgbClr val="9179FA"/>
                  </a:solidFill>
                  <a:latin typeface="Open Sauce Medium"/>
                </a:rPr>
                <a:t>Conclusion</a:t>
              </a:r>
              <a:endParaRPr lang="en-US" sz="85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BBD7BB5-AF7E-1797-8962-3E4DAAA1435C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DEE577-5B69-3571-0007-1398A56CDF13}"/>
                </a:ext>
              </a:extLst>
            </p:cNvPr>
            <p:cNvSpPr txBox="1"/>
            <p:nvPr/>
          </p:nvSpPr>
          <p:spPr>
            <a:xfrm>
              <a:off x="516128" y="4254559"/>
              <a:ext cx="16069056" cy="5588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800" dirty="0">
                  <a:solidFill>
                    <a:srgbClr val="FFFFFF"/>
                  </a:solidFill>
                  <a:latin typeface="Open Sauce Light"/>
                </a:rPr>
                <a:t>Understand the Conclusion of Snap Attendance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422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>
            <a:extLst>
              <a:ext uri="{FF2B5EF4-FFF2-40B4-BE49-F238E27FC236}">
                <a16:creationId xmlns:a16="http://schemas.microsoft.com/office/drawing/2014/main" id="{4BDE56D1-3460-97AC-F6C5-551936686289}"/>
              </a:ext>
            </a:extLst>
          </p:cNvPr>
          <p:cNvSpPr/>
          <p:nvPr/>
        </p:nvSpPr>
        <p:spPr>
          <a:xfrm flipH="1">
            <a:off x="8248650" y="-3197412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6E066079-E89B-D534-52B3-F2BC57D4D9E3}"/>
              </a:ext>
            </a:extLst>
          </p:cNvPr>
          <p:cNvSpPr txBox="1"/>
          <p:nvPr/>
        </p:nvSpPr>
        <p:spPr>
          <a:xfrm>
            <a:off x="1028700" y="1562100"/>
            <a:ext cx="6210300" cy="5703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99"/>
              </a:lnSpc>
            </a:pPr>
            <a:r>
              <a:rPr lang="en-US" sz="7499" dirty="0">
                <a:solidFill>
                  <a:srgbClr val="000000"/>
                </a:solidFill>
                <a:latin typeface="Open Sauce Light"/>
              </a:rPr>
              <a:t>The</a:t>
            </a:r>
          </a:p>
          <a:p>
            <a:pPr>
              <a:lnSpc>
                <a:spcPts val="8999"/>
              </a:lnSpc>
            </a:pPr>
            <a:r>
              <a:rPr lang="en-US" sz="7499" b="1" dirty="0">
                <a:solidFill>
                  <a:srgbClr val="9179FA"/>
                </a:solidFill>
                <a:latin typeface="Open Sauce Medium"/>
              </a:rPr>
              <a:t>Conclusion</a:t>
            </a:r>
          </a:p>
          <a:p>
            <a:pPr>
              <a:lnSpc>
                <a:spcPts val="8999"/>
              </a:lnSpc>
            </a:pPr>
            <a:r>
              <a:rPr lang="en-US" sz="7499" dirty="0">
                <a:latin typeface="Open Sauce Medium"/>
              </a:rPr>
              <a:t>Of</a:t>
            </a:r>
          </a:p>
          <a:p>
            <a:pPr>
              <a:lnSpc>
                <a:spcPts val="8999"/>
              </a:lnSpc>
            </a:pPr>
            <a:r>
              <a:rPr lang="en-US" sz="7499" b="1" dirty="0">
                <a:solidFill>
                  <a:srgbClr val="9179FA"/>
                </a:solidFill>
                <a:latin typeface="Open Sauce Medium"/>
              </a:rPr>
              <a:t>Snap</a:t>
            </a:r>
          </a:p>
          <a:p>
            <a:pPr>
              <a:lnSpc>
                <a:spcPts val="8999"/>
              </a:lnSpc>
            </a:pPr>
            <a:r>
              <a:rPr lang="en-US" sz="7499" b="1" dirty="0">
                <a:solidFill>
                  <a:srgbClr val="9179FA"/>
                </a:solidFill>
                <a:latin typeface="Open Sauce Medium"/>
              </a:rPr>
              <a:t>Attendance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2496B203-F251-8D48-89BE-B0090D5B1C36}"/>
              </a:ext>
            </a:extLst>
          </p:cNvPr>
          <p:cNvSpPr txBox="1"/>
          <p:nvPr/>
        </p:nvSpPr>
        <p:spPr>
          <a:xfrm>
            <a:off x="8610600" y="1562100"/>
            <a:ext cx="9232392" cy="670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IN" sz="2800" b="0" i="0" dirty="0">
                <a:effectLst/>
                <a:latin typeface="Open Sauce Light" panose="020B0604020202020204" charset="0"/>
              </a:rPr>
              <a:t>In summary, Snap Attendance makes attendance tracking easy for schools. </a:t>
            </a:r>
          </a:p>
          <a:p>
            <a:pPr algn="just">
              <a:lnSpc>
                <a:spcPts val="3500"/>
              </a:lnSpc>
            </a:pPr>
            <a:endParaRPr lang="en-IN" sz="2800" dirty="0">
              <a:latin typeface="Open Sauce Light" panose="020B0604020202020204" charset="0"/>
            </a:endParaRPr>
          </a:p>
          <a:p>
            <a:pPr algn="just">
              <a:lnSpc>
                <a:spcPts val="3500"/>
              </a:lnSpc>
            </a:pPr>
            <a:r>
              <a:rPr lang="en-IN" sz="2800" b="0" i="0" dirty="0">
                <a:effectLst/>
                <a:latin typeface="Open Sauce Light" panose="020B0604020202020204" charset="0"/>
              </a:rPr>
              <a:t>Using smart face recognition, it accurately records who's present. </a:t>
            </a:r>
          </a:p>
          <a:p>
            <a:pPr algn="just">
              <a:lnSpc>
                <a:spcPts val="3500"/>
              </a:lnSpc>
            </a:pPr>
            <a:endParaRPr lang="en-IN" sz="2800" dirty="0">
              <a:latin typeface="Open Sauce Light" panose="020B0604020202020204" charset="0"/>
            </a:endParaRPr>
          </a:p>
          <a:p>
            <a:pPr algn="just">
              <a:lnSpc>
                <a:spcPts val="3500"/>
              </a:lnSpc>
            </a:pPr>
            <a:r>
              <a:rPr lang="en-IN" sz="2800" b="0" i="0" dirty="0">
                <a:effectLst/>
                <a:latin typeface="Open Sauce Light" panose="020B0604020202020204" charset="0"/>
              </a:rPr>
              <a:t>With its user-friendly design and thorough testing, Snap Attendance ensures it works well. </a:t>
            </a:r>
          </a:p>
          <a:p>
            <a:pPr algn="just">
              <a:lnSpc>
                <a:spcPts val="3500"/>
              </a:lnSpc>
            </a:pPr>
            <a:endParaRPr lang="en-IN" sz="2800" dirty="0">
              <a:latin typeface="Open Sauce Light" panose="020B0604020202020204" charset="0"/>
            </a:endParaRPr>
          </a:p>
          <a:p>
            <a:pPr algn="just">
              <a:lnSpc>
                <a:spcPts val="3500"/>
              </a:lnSpc>
            </a:pPr>
            <a:r>
              <a:rPr lang="en-IN" sz="2800" b="0" i="0" dirty="0">
                <a:effectLst/>
                <a:latin typeface="Open Sauce Light" panose="020B0604020202020204" charset="0"/>
              </a:rPr>
              <a:t>Looking ahead, it could do even more with real-time data and better accuracy. </a:t>
            </a:r>
          </a:p>
          <a:p>
            <a:pPr algn="just">
              <a:lnSpc>
                <a:spcPts val="3500"/>
              </a:lnSpc>
            </a:pPr>
            <a:endParaRPr lang="en-IN" sz="2800" dirty="0">
              <a:latin typeface="Open Sauce Light" panose="020B0604020202020204" charset="0"/>
            </a:endParaRPr>
          </a:p>
          <a:p>
            <a:pPr algn="just">
              <a:lnSpc>
                <a:spcPts val="3500"/>
              </a:lnSpc>
            </a:pPr>
            <a:r>
              <a:rPr lang="en-IN" sz="2800" b="0" i="0" dirty="0">
                <a:effectLst/>
                <a:latin typeface="Open Sauce Light" panose="020B0604020202020204" charset="0"/>
              </a:rPr>
              <a:t>Snap Attendance is set to change how schools take attendance, making it simpler and more reliable for everyone.</a:t>
            </a:r>
            <a:endParaRPr lang="en-US" sz="2500" dirty="0">
              <a:latin typeface="Open Sauce Light" panose="020B0604020202020204" charset="0"/>
            </a:endParaRPr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A0A28828-43AA-2C08-78BA-5BC7DB9D3FB8}"/>
              </a:ext>
            </a:extLst>
          </p:cNvPr>
          <p:cNvSpPr/>
          <p:nvPr/>
        </p:nvSpPr>
        <p:spPr>
          <a:xfrm rot="1416845">
            <a:off x="-1113271" y="75320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91671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2">
            <a:extLst>
              <a:ext uri="{FF2B5EF4-FFF2-40B4-BE49-F238E27FC236}">
                <a16:creationId xmlns:a16="http://schemas.microsoft.com/office/drawing/2014/main" id="{58121AE3-71F3-B8D9-59A5-E9CDA0F07299}"/>
              </a:ext>
            </a:extLst>
          </p:cNvPr>
          <p:cNvSpPr/>
          <p:nvPr/>
        </p:nvSpPr>
        <p:spPr>
          <a:xfrm rot="175426">
            <a:off x="7132635" y="-1190415"/>
            <a:ext cx="14888833" cy="12344197"/>
          </a:xfrm>
          <a:custGeom>
            <a:avLst/>
            <a:gdLst/>
            <a:ahLst/>
            <a:cxnLst/>
            <a:rect l="l" t="t" r="r" b="b"/>
            <a:pathLst>
              <a:path w="14888833" h="12344197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739FB90-AEEB-4703-C43B-99C6EA331368}"/>
              </a:ext>
            </a:extLst>
          </p:cNvPr>
          <p:cNvSpPr/>
          <p:nvPr/>
        </p:nvSpPr>
        <p:spPr>
          <a:xfrm rot="10590967">
            <a:off x="-3134340" y="-478872"/>
            <a:ext cx="14888833" cy="12344197"/>
          </a:xfrm>
          <a:custGeom>
            <a:avLst/>
            <a:gdLst/>
            <a:ahLst/>
            <a:cxnLst/>
            <a:rect l="l" t="t" r="r" b="b"/>
            <a:pathLst>
              <a:path w="14888833" h="12344197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EF07DBE0-7D17-FD7A-B9C3-AFB39CD97A62}"/>
              </a:ext>
            </a:extLst>
          </p:cNvPr>
          <p:cNvSpPr txBox="1"/>
          <p:nvPr/>
        </p:nvSpPr>
        <p:spPr>
          <a:xfrm>
            <a:off x="1190322" y="4391293"/>
            <a:ext cx="6582078" cy="904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75"/>
              </a:lnSpc>
            </a:pPr>
            <a:r>
              <a:rPr lang="en-US" sz="8500" b="1" dirty="0">
                <a:solidFill>
                  <a:srgbClr val="9179FA"/>
                </a:solidFill>
                <a:latin typeface="Open Sauce Medium"/>
              </a:rPr>
              <a:t>References</a:t>
            </a:r>
            <a:endParaRPr lang="en-US" sz="8500" b="1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8898AD3-3027-4E7F-5B35-E811F397FACF}"/>
              </a:ext>
            </a:extLst>
          </p:cNvPr>
          <p:cNvSpPr txBox="1"/>
          <p:nvPr/>
        </p:nvSpPr>
        <p:spPr>
          <a:xfrm>
            <a:off x="9809272" y="3419328"/>
            <a:ext cx="7107128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latin typeface="Open Sauce Light"/>
              </a:rPr>
              <a:t>1.  </a:t>
            </a:r>
            <a:r>
              <a:rPr lang="en-US" sz="2800" b="1" dirty="0">
                <a:solidFill>
                  <a:schemeClr val="bg1"/>
                </a:solidFill>
                <a:latin typeface="Open Sauce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 Recognition Library</a:t>
            </a:r>
            <a:endParaRPr lang="en-US" sz="2800" b="1" dirty="0">
              <a:solidFill>
                <a:schemeClr val="bg1"/>
              </a:solidFill>
              <a:latin typeface="Open Sauc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CCB175-69DF-9D77-75C8-87FC4569DCC9}"/>
              </a:ext>
            </a:extLst>
          </p:cNvPr>
          <p:cNvSpPr txBox="1"/>
          <p:nvPr/>
        </p:nvSpPr>
        <p:spPr>
          <a:xfrm>
            <a:off x="9809272" y="4181328"/>
            <a:ext cx="7107128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latin typeface="Open Sauce Light"/>
              </a:rPr>
              <a:t>2.  </a:t>
            </a:r>
            <a:r>
              <a:rPr lang="en-US" sz="2800" b="1" dirty="0">
                <a:solidFill>
                  <a:schemeClr val="bg1"/>
                </a:solidFill>
                <a:latin typeface="Open Sauce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OpenCV Documentation</a:t>
            </a:r>
            <a:endParaRPr lang="en-US" sz="2800" b="1" dirty="0">
              <a:solidFill>
                <a:schemeClr val="bg1"/>
              </a:solidFill>
              <a:latin typeface="Open Sauce Light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916488A-C4AA-E017-A1E8-2B035BE64B49}"/>
              </a:ext>
            </a:extLst>
          </p:cNvPr>
          <p:cNvSpPr txBox="1"/>
          <p:nvPr/>
        </p:nvSpPr>
        <p:spPr>
          <a:xfrm>
            <a:off x="9809272" y="4991100"/>
            <a:ext cx="7107128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latin typeface="Open Sauce Light"/>
              </a:rPr>
              <a:t>3.  </a:t>
            </a:r>
            <a:r>
              <a:rPr lang="en-US" sz="2800" b="1" dirty="0">
                <a:solidFill>
                  <a:schemeClr val="bg1"/>
                </a:solidFill>
                <a:latin typeface="Open Sauce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Perplexity AI</a:t>
            </a:r>
            <a:endParaRPr lang="en-US" sz="2800" b="1" dirty="0">
              <a:solidFill>
                <a:schemeClr val="bg1"/>
              </a:solidFill>
              <a:latin typeface="Open Sauce Light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1C17A2B-16DF-D4FC-C2DD-66B7FB3AC059}"/>
              </a:ext>
            </a:extLst>
          </p:cNvPr>
          <p:cNvSpPr txBox="1"/>
          <p:nvPr/>
        </p:nvSpPr>
        <p:spPr>
          <a:xfrm>
            <a:off x="9809272" y="5781528"/>
            <a:ext cx="7107128" cy="428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b="1" dirty="0">
                <a:solidFill>
                  <a:srgbClr val="FFFFFF"/>
                </a:solidFill>
                <a:latin typeface="Open Sauce Light"/>
              </a:rPr>
              <a:t>4.  </a:t>
            </a:r>
            <a:r>
              <a:rPr lang="en-US" sz="2800" b="1" dirty="0">
                <a:solidFill>
                  <a:schemeClr val="bg1"/>
                </a:solidFill>
                <a:latin typeface="Open Sauce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en-US" sz="2800" b="1" dirty="0">
              <a:solidFill>
                <a:schemeClr val="bg1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771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B512C5-6585-6C68-E4F9-46112DF41B37}"/>
              </a:ext>
            </a:extLst>
          </p:cNvPr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59DDE51-A63E-4980-A337-2F2956B8FF74}"/>
              </a:ext>
            </a:extLst>
          </p:cNvPr>
          <p:cNvSpPr/>
          <p:nvPr/>
        </p:nvSpPr>
        <p:spPr>
          <a:xfrm flipV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1E4E62FB-585B-0233-55E2-64EABCE2946A}"/>
              </a:ext>
            </a:extLst>
          </p:cNvPr>
          <p:cNvGrpSpPr/>
          <p:nvPr/>
        </p:nvGrpSpPr>
        <p:grpSpPr>
          <a:xfrm>
            <a:off x="2356104" y="4457879"/>
            <a:ext cx="13950696" cy="1752421"/>
            <a:chOff x="-1016000" y="425516"/>
            <a:chExt cx="18600928" cy="2336560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99EACF9-FFE5-4B94-A8A2-DB40C2C81315}"/>
                </a:ext>
              </a:extLst>
            </p:cNvPr>
            <p:cNvSpPr txBox="1"/>
            <p:nvPr/>
          </p:nvSpPr>
          <p:spPr>
            <a:xfrm>
              <a:off x="-1016000" y="425516"/>
              <a:ext cx="18600928" cy="15501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10400" b="1" dirty="0">
                  <a:solidFill>
                    <a:srgbClr val="9179FA"/>
                  </a:solidFill>
                  <a:latin typeface="Open Sauce Medium"/>
                </a:rPr>
                <a:t>Thank You</a:t>
              </a:r>
              <a:endParaRPr lang="en-US" sz="104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006E121-83D0-AA4E-B78D-D5CE46B4A63F}"/>
                </a:ext>
              </a:extLst>
            </p:cNvPr>
            <p:cNvSpPr txBox="1"/>
            <p:nvPr/>
          </p:nvSpPr>
          <p:spPr>
            <a:xfrm>
              <a:off x="0" y="2105571"/>
              <a:ext cx="16069056" cy="656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endParaRPr lang="en-US" sz="2999" spc="59" dirty="0">
                <a:solidFill>
                  <a:srgbClr val="9976FF"/>
                </a:solidFill>
                <a:latin typeface="Open Sauc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80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D0C92CC-03B6-4EB6-9E71-A935CAB4B19B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820EF90-BB6F-9729-9625-F9F00D02914B}"/>
              </a:ext>
            </a:extLst>
          </p:cNvPr>
          <p:cNvSpPr txBox="1"/>
          <p:nvPr/>
        </p:nvSpPr>
        <p:spPr>
          <a:xfrm>
            <a:off x="4648200" y="3852461"/>
            <a:ext cx="9037707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Introduction Of</a:t>
            </a: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 Snap Attendance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7620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7D0598-715F-052B-3E25-484F83618BD3}"/>
              </a:ext>
            </a:extLst>
          </p:cNvPr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1B82C13-5FFD-E31E-2F1B-8EC09DC2BA86}"/>
              </a:ext>
            </a:extLst>
          </p:cNvPr>
          <p:cNvGrpSpPr/>
          <p:nvPr/>
        </p:nvGrpSpPr>
        <p:grpSpPr>
          <a:xfrm>
            <a:off x="914389" y="952500"/>
            <a:ext cx="9829811" cy="8385122"/>
            <a:chOff x="-996059" y="-2090117"/>
            <a:chExt cx="13106415" cy="11180161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86323C6-DD5F-4746-24E5-8B6782253A8B}"/>
                </a:ext>
              </a:extLst>
            </p:cNvPr>
            <p:cNvSpPr txBox="1"/>
            <p:nvPr/>
          </p:nvSpPr>
          <p:spPr>
            <a:xfrm>
              <a:off x="-996059" y="-2090117"/>
              <a:ext cx="8737615" cy="1543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200"/>
                </a:lnSpc>
                <a:spcBef>
                  <a:spcPct val="0"/>
                </a:spcBef>
              </a:pPr>
              <a:r>
                <a:rPr lang="en-US" sz="6000" b="1" dirty="0">
                  <a:latin typeface="Open Sauce Light"/>
                </a:rPr>
                <a:t>Initial</a:t>
              </a:r>
              <a:r>
                <a:rPr lang="en-US" sz="6000" b="1" dirty="0">
                  <a:solidFill>
                    <a:srgbClr val="9179FA"/>
                  </a:solidFill>
                  <a:latin typeface="Open Sauce Light"/>
                </a:rPr>
                <a:t> Overview</a:t>
              </a:r>
              <a:endParaRPr lang="en-US" sz="6000" b="1" u="none" dirty="0">
                <a:solidFill>
                  <a:srgbClr val="9179FA"/>
                </a:solidFill>
                <a:latin typeface="Open Sauce Light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6653374-E29A-1AC9-A5FC-3578BDA1FF84}"/>
                </a:ext>
              </a:extLst>
            </p:cNvPr>
            <p:cNvSpPr txBox="1"/>
            <p:nvPr/>
          </p:nvSpPr>
          <p:spPr>
            <a:xfrm>
              <a:off x="-990600" y="-53056"/>
              <a:ext cx="13100956" cy="91431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4500"/>
                </a:lnSpc>
              </a:pPr>
              <a:r>
                <a:rPr lang="en-US" sz="2600" dirty="0">
                  <a:latin typeface="Open Sauce Light"/>
                </a:rPr>
                <a:t>Welcome to Snap Attendance! We have developed an automated attendance system that uses face recognition </a:t>
              </a:r>
              <a:r>
                <a:rPr lang="en-IN" sz="2600" dirty="0">
                  <a:latin typeface="Open Sauce Light"/>
                </a:rPr>
                <a:t>technology. </a:t>
              </a:r>
            </a:p>
            <a:p>
              <a:pPr algn="just">
                <a:lnSpc>
                  <a:spcPts val="4500"/>
                </a:lnSpc>
              </a:pPr>
              <a:endParaRPr lang="en-IN" sz="2600" dirty="0">
                <a:latin typeface="Open Sauce Light"/>
              </a:endParaRPr>
            </a:p>
            <a:p>
              <a:pPr algn="just">
                <a:lnSpc>
                  <a:spcPts val="4500"/>
                </a:lnSpc>
              </a:pPr>
              <a:r>
                <a:rPr lang="en-IN" sz="2600" dirty="0">
                  <a:latin typeface="Open Sauce Light"/>
                </a:rPr>
                <a:t>It is as simple as taking a photo to mark your attendance. Our system efficiently recognizes faces, saving time and effort.</a:t>
              </a:r>
            </a:p>
            <a:p>
              <a:pPr algn="just">
                <a:lnSpc>
                  <a:spcPts val="4500"/>
                </a:lnSpc>
              </a:pPr>
              <a:endParaRPr lang="en-IN" sz="2600" dirty="0">
                <a:latin typeface="Open Sauce Light"/>
              </a:endParaRPr>
            </a:p>
            <a:p>
              <a:pPr algn="just">
                <a:lnSpc>
                  <a:spcPts val="4500"/>
                </a:lnSpc>
              </a:pPr>
              <a:r>
                <a:rPr lang="en-IN" sz="2600" dirty="0">
                  <a:latin typeface="Open Sauce Light"/>
                </a:rPr>
                <a:t>Our goal is to eliminate manual attendance taking attendance  and reduce paper works.</a:t>
              </a:r>
            </a:p>
            <a:p>
              <a:pPr algn="just">
                <a:lnSpc>
                  <a:spcPts val="4500"/>
                </a:lnSpc>
              </a:pPr>
              <a:endParaRPr lang="en-IN" sz="2600" dirty="0">
                <a:latin typeface="Open Sauce Light"/>
              </a:endParaRPr>
            </a:p>
            <a:p>
              <a:pPr algn="just">
                <a:lnSpc>
                  <a:spcPts val="4500"/>
                </a:lnSpc>
              </a:pPr>
              <a:r>
                <a:rPr lang="en-IN" sz="2600" dirty="0">
                  <a:latin typeface="Open Sauce Light"/>
                </a:rPr>
                <a:t>We offer user-friendly interface, allowing both students and teachers to login easily.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B6235E6-AC20-F588-78EB-BED8369CED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0"/>
            <a:ext cx="655321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91BF54-F9BC-E985-4B8A-C9E871BECE54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2A1A6D6-6E13-8CA0-6DD4-1119E0F12E47}"/>
              </a:ext>
            </a:extLst>
          </p:cNvPr>
          <p:cNvSpPr txBox="1"/>
          <p:nvPr/>
        </p:nvSpPr>
        <p:spPr>
          <a:xfrm>
            <a:off x="4648200" y="3852461"/>
            <a:ext cx="9037707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Objectives Of</a:t>
            </a: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 </a:t>
            </a:r>
          </a:p>
          <a:p>
            <a:pPr>
              <a:lnSpc>
                <a:spcPts val="10199"/>
              </a:lnSpc>
            </a:pP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Snap Attendance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3899360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92498AD9-DAEF-2FA5-9A08-1CAEEDC813BB}"/>
              </a:ext>
            </a:extLst>
          </p:cNvPr>
          <p:cNvSpPr/>
          <p:nvPr/>
        </p:nvSpPr>
        <p:spPr>
          <a:xfrm rot="1416845">
            <a:off x="-1866130" y="7455854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1B4C6AA0-A6DF-6DDE-95DD-10DAABF85186}"/>
              </a:ext>
            </a:extLst>
          </p:cNvPr>
          <p:cNvSpPr/>
          <p:nvPr/>
        </p:nvSpPr>
        <p:spPr>
          <a:xfrm rot="-9435839">
            <a:off x="13306056" y="-613473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FF2428-E796-EB9B-339F-CA6752328445}"/>
              </a:ext>
            </a:extLst>
          </p:cNvPr>
          <p:cNvGrpSpPr/>
          <p:nvPr/>
        </p:nvGrpSpPr>
        <p:grpSpPr>
          <a:xfrm>
            <a:off x="9677400" y="1141351"/>
            <a:ext cx="7848600" cy="8345549"/>
            <a:chOff x="0" y="0"/>
            <a:chExt cx="10464799" cy="11127396"/>
          </a:xfrm>
        </p:grpSpPr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45A41A-A0DA-5032-B3E8-27C8015B7397}"/>
                </a:ext>
              </a:extLst>
            </p:cNvPr>
            <p:cNvSpPr txBox="1"/>
            <p:nvPr/>
          </p:nvSpPr>
          <p:spPr>
            <a:xfrm>
              <a:off x="0" y="0"/>
              <a:ext cx="10464799" cy="15439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</a:pPr>
              <a:r>
                <a:rPr lang="en-US" sz="6000" dirty="0">
                  <a:latin typeface="Open Sauce Medium"/>
                </a:rPr>
                <a:t>Project</a:t>
              </a:r>
              <a:r>
                <a:rPr lang="en-US" sz="6000" b="1" dirty="0">
                  <a:solidFill>
                    <a:srgbClr val="9179FA"/>
                  </a:solidFill>
                  <a:latin typeface="Open Sauce Medium"/>
                </a:rPr>
                <a:t> Objectives</a:t>
              </a:r>
              <a:endParaRPr lang="en-US" sz="6000" b="1" dirty="0">
                <a:solidFill>
                  <a:srgbClr val="FFFFFF"/>
                </a:solidFill>
                <a:latin typeface="Open Sauce Light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C864BF5-7340-54F1-4504-A4C951AC9D60}"/>
                </a:ext>
              </a:extLst>
            </p:cNvPr>
            <p:cNvSpPr txBox="1"/>
            <p:nvPr/>
          </p:nvSpPr>
          <p:spPr>
            <a:xfrm>
              <a:off x="0" y="4505819"/>
              <a:ext cx="9855922" cy="579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endParaRPr lang="en-US" sz="2999" dirty="0">
                <a:solidFill>
                  <a:srgbClr val="000000"/>
                </a:solidFill>
                <a:latin typeface="Open Sauce Medium"/>
              </a:endParaRP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11C5DFF-51B2-C0E4-CD11-4EAC0E381089}"/>
                </a:ext>
              </a:extLst>
            </p:cNvPr>
            <p:cNvSpPr txBox="1"/>
            <p:nvPr/>
          </p:nvSpPr>
          <p:spPr>
            <a:xfrm>
              <a:off x="0" y="2561377"/>
              <a:ext cx="9855922" cy="8566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Our project aims to develop an automated attendance system using face recognition technology.</a:t>
              </a:r>
            </a:p>
            <a:p>
              <a:pPr algn="just">
                <a:lnSpc>
                  <a:spcPts val="3640"/>
                </a:lnSpc>
              </a:pP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We focus on creating a user-friendly interface, ensuring easy navigation and accessibility. </a:t>
              </a:r>
            </a:p>
            <a:p>
              <a:pPr algn="just">
                <a:lnSpc>
                  <a:spcPts val="3640"/>
                </a:lnSpc>
              </a:pP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Teachers will have administrative control over student details.</a:t>
              </a:r>
            </a:p>
            <a:p>
              <a:pPr algn="just">
                <a:lnSpc>
                  <a:spcPts val="3640"/>
                </a:lnSpc>
              </a:pP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  <a:p>
              <a:pPr algn="just">
                <a:lnSpc>
                  <a:spcPts val="3640"/>
                </a:lnSpc>
              </a:pP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Our objective is to </a:t>
              </a:r>
              <a:r>
                <a:rPr lang="en-IN" sz="2600" dirty="0">
                  <a:solidFill>
                    <a:srgbClr val="000000"/>
                  </a:solidFill>
                  <a:latin typeface="Open Sauce Light"/>
                </a:rPr>
                <a:t>achieve</a:t>
              </a:r>
              <a:r>
                <a:rPr lang="en-US" sz="2600" dirty="0">
                  <a:solidFill>
                    <a:srgbClr val="000000"/>
                  </a:solidFill>
                  <a:latin typeface="Open Sauce Light"/>
                </a:rPr>
                <a:t> efficient and close to accurate face </a:t>
              </a:r>
              <a:r>
                <a:rPr lang="en-IN" sz="2600" dirty="0">
                  <a:solidFill>
                    <a:srgbClr val="000000"/>
                  </a:solidFill>
                  <a:latin typeface="Open Sauce Light"/>
                </a:rPr>
                <a:t>recognition for attendance marking, minimizing error and improving reliability.</a:t>
              </a:r>
              <a:endParaRPr lang="en-US" sz="26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2C2DF6DE-E39E-2A43-0205-3568840E0A04}"/>
                </a:ext>
              </a:extLst>
            </p:cNvPr>
            <p:cNvSpPr/>
            <p:nvPr/>
          </p:nvSpPr>
          <p:spPr>
            <a:xfrm>
              <a:off x="0" y="1901824"/>
              <a:ext cx="9855922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55B6D1-F83C-D728-D0E6-02EE31E1E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" y="3771761"/>
            <a:ext cx="7582557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CBB4E2-D329-2D69-CF22-AF94AE1DC66D}"/>
              </a:ext>
            </a:extLst>
          </p:cNvPr>
          <p:cNvSpPr/>
          <p:nvPr/>
        </p:nvSpPr>
        <p:spPr>
          <a:xfrm rot="-10800000" flipH="1">
            <a:off x="-4155032" y="-1664506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23CF1E6-BD02-06CB-712B-45CDD2646ABC}"/>
              </a:ext>
            </a:extLst>
          </p:cNvPr>
          <p:cNvSpPr txBox="1"/>
          <p:nvPr/>
        </p:nvSpPr>
        <p:spPr>
          <a:xfrm>
            <a:off x="4648200" y="3852461"/>
            <a:ext cx="9037707" cy="2510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7500" dirty="0">
                <a:solidFill>
                  <a:schemeClr val="bg1"/>
                </a:solidFill>
                <a:latin typeface="Open Sauce Medium"/>
              </a:rPr>
              <a:t>Phases Of</a:t>
            </a: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 </a:t>
            </a:r>
          </a:p>
          <a:p>
            <a:pPr>
              <a:lnSpc>
                <a:spcPts val="10199"/>
              </a:lnSpc>
            </a:pPr>
            <a:r>
              <a:rPr lang="en-US" sz="7500" b="1" dirty="0">
                <a:solidFill>
                  <a:srgbClr val="9179FA"/>
                </a:solidFill>
                <a:latin typeface="Open Sauce Medium"/>
              </a:rPr>
              <a:t>Snap Attendance</a:t>
            </a:r>
            <a:endParaRPr lang="en-US" sz="7500" b="1" dirty="0">
              <a:solidFill>
                <a:srgbClr val="FFFFFF"/>
              </a:solidFill>
              <a:latin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7436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4CC44D18-7AFB-BA57-3C30-064F85095EFA}"/>
              </a:ext>
            </a:extLst>
          </p:cNvPr>
          <p:cNvSpPr/>
          <p:nvPr/>
        </p:nvSpPr>
        <p:spPr>
          <a:xfrm rot="-10800000" flipH="1">
            <a:off x="-4803389" y="6576989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96C3C581-7C25-35B0-55D1-6851437F1C5E}"/>
              </a:ext>
            </a:extLst>
          </p:cNvPr>
          <p:cNvSpPr/>
          <p:nvPr/>
        </p:nvSpPr>
        <p:spPr>
          <a:xfrm flipH="1">
            <a:off x="9544050" y="-3699821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03C92570-4706-1B2A-0C54-8B9792E354DE}"/>
              </a:ext>
            </a:extLst>
          </p:cNvPr>
          <p:cNvGrpSpPr/>
          <p:nvPr/>
        </p:nvGrpSpPr>
        <p:grpSpPr>
          <a:xfrm>
            <a:off x="3052770" y="1092003"/>
            <a:ext cx="13101630" cy="2389381"/>
            <a:chOff x="0" y="0"/>
            <a:chExt cx="17468840" cy="318584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0057FA0E-0656-BCD4-531C-92F3F92B9E11}"/>
                </a:ext>
              </a:extLst>
            </p:cNvPr>
            <p:cNvSpPr txBox="1"/>
            <p:nvPr/>
          </p:nvSpPr>
          <p:spPr>
            <a:xfrm>
              <a:off x="0" y="0"/>
              <a:ext cx="17468840" cy="1432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000000"/>
                  </a:solidFill>
                  <a:latin typeface="Open Sauce Light"/>
                </a:rPr>
                <a:t>Stages of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r>
                <a:rPr lang="en-US" sz="7399" dirty="0">
                  <a:solidFill>
                    <a:srgbClr val="9179FA"/>
                  </a:solidFill>
                  <a:latin typeface="Open Sauce Medium"/>
                </a:rPr>
                <a:t> 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0AB2AD6-3B39-4BE5-F7CA-73E07A415118}"/>
                </a:ext>
              </a:extLst>
            </p:cNvPr>
            <p:cNvSpPr txBox="1"/>
            <p:nvPr/>
          </p:nvSpPr>
          <p:spPr>
            <a:xfrm>
              <a:off x="0" y="1755194"/>
              <a:ext cx="16243280" cy="143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Open Sauce Light"/>
                </a:rPr>
                <a:t>Learn about the different stages in creating Snap Attendance, Our user-</a:t>
              </a:r>
              <a:r>
                <a:rPr lang="en-IN" sz="2900" dirty="0">
                  <a:solidFill>
                    <a:srgbClr val="000000"/>
                  </a:solidFill>
                  <a:latin typeface="Open Sauce Light"/>
                </a:rPr>
                <a:t>friendly</a:t>
              </a:r>
              <a:r>
                <a:rPr lang="en-US" sz="2900" dirty="0">
                  <a:solidFill>
                    <a:srgbClr val="000000"/>
                  </a:solidFill>
                  <a:latin typeface="Open Sauce Light"/>
                </a:rPr>
                <a:t> automated system.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E309F1A8-8D6D-263A-D26F-91F26738B7F8}"/>
              </a:ext>
            </a:extLst>
          </p:cNvPr>
          <p:cNvGrpSpPr/>
          <p:nvPr/>
        </p:nvGrpSpPr>
        <p:grpSpPr>
          <a:xfrm>
            <a:off x="6988543" y="4802432"/>
            <a:ext cx="4310914" cy="4144212"/>
            <a:chOff x="0" y="-57150"/>
            <a:chExt cx="5747885" cy="5525619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66AB2E7-BD53-D45D-5CAB-45C43C9572A0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Research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37497CB-3477-11AD-2684-0B27702E73BA}"/>
                </a:ext>
              </a:extLst>
            </p:cNvPr>
            <p:cNvSpPr txBox="1"/>
            <p:nvPr/>
          </p:nvSpPr>
          <p:spPr>
            <a:xfrm>
              <a:off x="0" y="1338532"/>
              <a:ext cx="5747885" cy="4129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pen Sauce Light"/>
                </a:rPr>
                <a:t>Learning about face recognition and what users need. This phase also involves talking to users to understand their needs and </a:t>
              </a:r>
              <a:r>
                <a:rPr lang="en-IN" sz="2300" dirty="0">
                  <a:solidFill>
                    <a:srgbClr val="000000"/>
                  </a:solidFill>
                  <a:latin typeface="Open Sauce Light"/>
                </a:rPr>
                <a:t>preferences and gathering all the necessary information.</a:t>
              </a:r>
              <a:endParaRPr lang="en-US" sz="23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822AEB6E-6256-1EF1-B1FC-4FB84F2984AE}"/>
                </a:ext>
              </a:extLst>
            </p:cNvPr>
            <p:cNvSpPr/>
            <p:nvPr/>
          </p:nvSpPr>
          <p:spPr>
            <a:xfrm>
              <a:off x="0" y="104715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CBF2264E-3793-469D-5409-FD7583AFF948}"/>
              </a:ext>
            </a:extLst>
          </p:cNvPr>
          <p:cNvGrpSpPr/>
          <p:nvPr/>
        </p:nvGrpSpPr>
        <p:grpSpPr>
          <a:xfrm>
            <a:off x="12699437" y="4719637"/>
            <a:ext cx="4310914" cy="3395999"/>
            <a:chOff x="0" y="-57150"/>
            <a:chExt cx="5747885" cy="4527998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145BBA5-304D-8446-0B48-1B9DA6DA6A32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Design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2E15F18-6F7B-F7F5-6C04-06AC54EE4D78}"/>
                </a:ext>
              </a:extLst>
            </p:cNvPr>
            <p:cNvSpPr txBox="1"/>
            <p:nvPr/>
          </p:nvSpPr>
          <p:spPr>
            <a:xfrm>
              <a:off x="0" y="1537823"/>
              <a:ext cx="5747885" cy="293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pen Sauce Light"/>
                </a:rPr>
                <a:t>Making plans and drawings for how the system will work. This includes creating blueprints and prototype to visualize the final product.</a:t>
              </a:r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15B5B4FE-8F80-3806-69E8-639A62C91C00}"/>
                </a:ext>
              </a:extLst>
            </p:cNvPr>
            <p:cNvSpPr/>
            <p:nvPr/>
          </p:nvSpPr>
          <p:spPr>
            <a:xfrm>
              <a:off x="0" y="1144846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8292478-99AB-9AA3-BACC-AA7DDF55542A}"/>
              </a:ext>
            </a:extLst>
          </p:cNvPr>
          <p:cNvGrpSpPr/>
          <p:nvPr/>
        </p:nvGrpSpPr>
        <p:grpSpPr>
          <a:xfrm>
            <a:off x="1277650" y="4802432"/>
            <a:ext cx="4310914" cy="2864365"/>
            <a:chOff x="0" y="-57150"/>
            <a:chExt cx="5747885" cy="3819155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F5E3C75-BCD0-9FEE-FDA0-F7EAFB4FD2FE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Planning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A94581C-72AA-08BA-EA8D-AF2575A07AFF}"/>
                </a:ext>
              </a:extLst>
            </p:cNvPr>
            <p:cNvSpPr txBox="1"/>
            <p:nvPr/>
          </p:nvSpPr>
          <p:spPr>
            <a:xfrm>
              <a:off x="0" y="1427432"/>
              <a:ext cx="5747885" cy="2334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pen Sauce Light"/>
                </a:rPr>
                <a:t>Deciding what needs to be done and how. This involves setting goals and creating a roadmap for the project.</a:t>
              </a: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1DF0E060-60BD-A6A2-8A82-D133C0335258}"/>
                </a:ext>
              </a:extLst>
            </p:cNvPr>
            <p:cNvSpPr/>
            <p:nvPr/>
          </p:nvSpPr>
          <p:spPr>
            <a:xfrm>
              <a:off x="0" y="105350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97013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CC7BA-D400-8B65-588B-DCD2DF98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99E0CCA5-BC6D-E79C-2760-DB206CD8A444}"/>
              </a:ext>
            </a:extLst>
          </p:cNvPr>
          <p:cNvSpPr/>
          <p:nvPr/>
        </p:nvSpPr>
        <p:spPr>
          <a:xfrm rot="-10800000" flipH="1">
            <a:off x="-4803389" y="6576989"/>
            <a:ext cx="16461989" cy="12511111"/>
          </a:xfrm>
          <a:custGeom>
            <a:avLst/>
            <a:gdLst/>
            <a:ahLst/>
            <a:cxnLst/>
            <a:rect l="l" t="t" r="r" b="b"/>
            <a:pathLst>
              <a:path w="16461989" h="12511111">
                <a:moveTo>
                  <a:pt x="16461989" y="0"/>
                </a:moveTo>
                <a:lnTo>
                  <a:pt x="0" y="0"/>
                </a:lnTo>
                <a:lnTo>
                  <a:pt x="0" y="12511112"/>
                </a:lnTo>
                <a:lnTo>
                  <a:pt x="16461989" y="12511112"/>
                </a:lnTo>
                <a:lnTo>
                  <a:pt x="16461989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6E5DB610-103D-D62F-18A8-03481DE4ABD1}"/>
              </a:ext>
            </a:extLst>
          </p:cNvPr>
          <p:cNvSpPr/>
          <p:nvPr/>
        </p:nvSpPr>
        <p:spPr>
          <a:xfrm flipH="1">
            <a:off x="9544050" y="-3699821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E122B77-A069-5AA3-3BEE-3487D5B8B19F}"/>
              </a:ext>
            </a:extLst>
          </p:cNvPr>
          <p:cNvGrpSpPr/>
          <p:nvPr/>
        </p:nvGrpSpPr>
        <p:grpSpPr>
          <a:xfrm>
            <a:off x="3052770" y="1092003"/>
            <a:ext cx="13101630" cy="2389381"/>
            <a:chOff x="0" y="0"/>
            <a:chExt cx="17468840" cy="3185842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B8D3CF64-631D-4EF7-A19A-4AF0DC2CE108}"/>
                </a:ext>
              </a:extLst>
            </p:cNvPr>
            <p:cNvSpPr txBox="1"/>
            <p:nvPr/>
          </p:nvSpPr>
          <p:spPr>
            <a:xfrm>
              <a:off x="0" y="0"/>
              <a:ext cx="17468840" cy="14321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879"/>
                </a:lnSpc>
              </a:pPr>
              <a:r>
                <a:rPr lang="en-US" sz="7399" dirty="0">
                  <a:solidFill>
                    <a:srgbClr val="000000"/>
                  </a:solidFill>
                  <a:latin typeface="Open Sauce Light"/>
                </a:rPr>
                <a:t>Stages of </a:t>
              </a:r>
              <a:r>
                <a:rPr lang="en-US" sz="7399" b="1" dirty="0">
                  <a:solidFill>
                    <a:srgbClr val="9179FA"/>
                  </a:solidFill>
                  <a:latin typeface="Open Sauce Medium"/>
                </a:rPr>
                <a:t>Snap Attendance</a:t>
              </a:r>
              <a:r>
                <a:rPr lang="en-US" sz="7399" dirty="0">
                  <a:solidFill>
                    <a:srgbClr val="9179FA"/>
                  </a:solidFill>
                  <a:latin typeface="Open Sauce Medium"/>
                </a:rPr>
                <a:t> 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6B9BCB6-5579-9507-E592-1DB494C711D7}"/>
                </a:ext>
              </a:extLst>
            </p:cNvPr>
            <p:cNvSpPr txBox="1"/>
            <p:nvPr/>
          </p:nvSpPr>
          <p:spPr>
            <a:xfrm>
              <a:off x="0" y="1755194"/>
              <a:ext cx="16243280" cy="14306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r>
                <a:rPr lang="en-US" sz="2900" dirty="0">
                  <a:solidFill>
                    <a:srgbClr val="000000"/>
                  </a:solidFill>
                  <a:latin typeface="Open Sauce Light"/>
                </a:rPr>
                <a:t>Learn about the different stages in creating Snap Attendance, Our user-</a:t>
              </a:r>
              <a:r>
                <a:rPr lang="en-IN" sz="2900" dirty="0">
                  <a:solidFill>
                    <a:srgbClr val="000000"/>
                  </a:solidFill>
                  <a:latin typeface="Open Sauce Light"/>
                </a:rPr>
                <a:t>friendly</a:t>
              </a:r>
              <a:r>
                <a:rPr lang="en-US" sz="2900" dirty="0">
                  <a:solidFill>
                    <a:srgbClr val="000000"/>
                  </a:solidFill>
                  <a:latin typeface="Open Sauce Light"/>
                </a:rPr>
                <a:t> automated system.</a:t>
              </a: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4C490D0-BB8E-0F46-7DC5-B906702516A3}"/>
              </a:ext>
            </a:extLst>
          </p:cNvPr>
          <p:cNvGrpSpPr/>
          <p:nvPr/>
        </p:nvGrpSpPr>
        <p:grpSpPr>
          <a:xfrm>
            <a:off x="6988543" y="4802432"/>
            <a:ext cx="4310914" cy="3246530"/>
            <a:chOff x="0" y="-57150"/>
            <a:chExt cx="5747885" cy="4328709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F9A0C84-C8BC-62D0-2645-F748D42CD2C6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Testing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25C16A5-A705-9211-39D8-62F2C9EF2EBF}"/>
                </a:ext>
              </a:extLst>
            </p:cNvPr>
            <p:cNvSpPr txBox="1"/>
            <p:nvPr/>
          </p:nvSpPr>
          <p:spPr>
            <a:xfrm>
              <a:off x="0" y="1338532"/>
              <a:ext cx="5747885" cy="2933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IN" sz="2300" dirty="0">
                  <a:solidFill>
                    <a:srgbClr val="000000"/>
                  </a:solidFill>
                  <a:latin typeface="Open Sauce Light"/>
                </a:rPr>
                <a:t>Trying out the system to make sure it works perfectly. This phase involves running different tests to find and fix any problem or bugs.</a:t>
              </a:r>
              <a:endParaRPr lang="en-US" sz="23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12" name="AutoShape 12">
              <a:extLst>
                <a:ext uri="{FF2B5EF4-FFF2-40B4-BE49-F238E27FC236}">
                  <a16:creationId xmlns:a16="http://schemas.microsoft.com/office/drawing/2014/main" id="{2D0A3E6E-088E-D169-AA8E-1B57CDA04329}"/>
                </a:ext>
              </a:extLst>
            </p:cNvPr>
            <p:cNvSpPr/>
            <p:nvPr/>
          </p:nvSpPr>
          <p:spPr>
            <a:xfrm>
              <a:off x="0" y="104715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B834846-FED3-1361-B840-142F6567279D}"/>
              </a:ext>
            </a:extLst>
          </p:cNvPr>
          <p:cNvGrpSpPr/>
          <p:nvPr/>
        </p:nvGrpSpPr>
        <p:grpSpPr>
          <a:xfrm>
            <a:off x="12699437" y="4719637"/>
            <a:ext cx="4310914" cy="3395999"/>
            <a:chOff x="0" y="-57150"/>
            <a:chExt cx="5747885" cy="4527998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6273E963-D0B2-32C4-C9EF-5CC34744971D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Deployment</a:t>
              </a: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7DAD402-5165-5582-B408-A8F2001E91AC}"/>
                </a:ext>
              </a:extLst>
            </p:cNvPr>
            <p:cNvSpPr txBox="1"/>
            <p:nvPr/>
          </p:nvSpPr>
          <p:spPr>
            <a:xfrm>
              <a:off x="0" y="1537823"/>
              <a:ext cx="5747885" cy="2933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pen Sauce Light"/>
                </a:rPr>
                <a:t>Putting the system into use of everyone. This phase includes installing the system and making sure it works for all users.</a:t>
              </a:r>
            </a:p>
          </p:txBody>
        </p:sp>
        <p:sp>
          <p:nvSpPr>
            <p:cNvPr id="16" name="AutoShape 16">
              <a:extLst>
                <a:ext uri="{FF2B5EF4-FFF2-40B4-BE49-F238E27FC236}">
                  <a16:creationId xmlns:a16="http://schemas.microsoft.com/office/drawing/2014/main" id="{645270B5-E64D-AD58-9932-8C826678626F}"/>
                </a:ext>
              </a:extLst>
            </p:cNvPr>
            <p:cNvSpPr/>
            <p:nvPr/>
          </p:nvSpPr>
          <p:spPr>
            <a:xfrm>
              <a:off x="0" y="1144846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C3CCF93-016B-1074-BC6A-F395FD0904ED}"/>
              </a:ext>
            </a:extLst>
          </p:cNvPr>
          <p:cNvGrpSpPr/>
          <p:nvPr/>
        </p:nvGrpSpPr>
        <p:grpSpPr>
          <a:xfrm>
            <a:off x="1277650" y="4802432"/>
            <a:ext cx="4310914" cy="3313205"/>
            <a:chOff x="0" y="-57150"/>
            <a:chExt cx="5747885" cy="4417609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9988EFB-E7E6-3B0B-BF60-FC3C22D4C30E}"/>
                </a:ext>
              </a:extLst>
            </p:cNvPr>
            <p:cNvSpPr txBox="1"/>
            <p:nvPr/>
          </p:nvSpPr>
          <p:spPr>
            <a:xfrm>
              <a:off x="0" y="-57150"/>
              <a:ext cx="5747885" cy="62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 dirty="0">
                  <a:solidFill>
                    <a:srgbClr val="000000"/>
                  </a:solidFill>
                  <a:latin typeface="Open Sauce Medium"/>
                </a:rPr>
                <a:t>Development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55F985D-3B70-F685-0124-E895BF4D27B7}"/>
                </a:ext>
              </a:extLst>
            </p:cNvPr>
            <p:cNvSpPr txBox="1"/>
            <p:nvPr/>
          </p:nvSpPr>
          <p:spPr>
            <a:xfrm>
              <a:off x="0" y="1427432"/>
              <a:ext cx="5747885" cy="29330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Open Sauce Light"/>
                </a:rPr>
                <a:t>Building the system </a:t>
              </a:r>
              <a:r>
                <a:rPr lang="en-IN" sz="2300" dirty="0">
                  <a:solidFill>
                    <a:srgbClr val="000000"/>
                  </a:solidFill>
                  <a:latin typeface="Open Sauce Light"/>
                </a:rPr>
                <a:t>according to the plans. Here, programmers write the code and put pieces of the system together.</a:t>
              </a:r>
              <a:endParaRPr lang="en-US" sz="2300" dirty="0">
                <a:solidFill>
                  <a:srgbClr val="000000"/>
                </a:solidFill>
                <a:latin typeface="Open Sauce Light"/>
              </a:endParaRPr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932A7CA2-B185-2311-B027-7D2B685F8198}"/>
                </a:ext>
              </a:extLst>
            </p:cNvPr>
            <p:cNvSpPr/>
            <p:nvPr/>
          </p:nvSpPr>
          <p:spPr>
            <a:xfrm>
              <a:off x="0" y="1053504"/>
              <a:ext cx="5747885" cy="0"/>
            </a:xfrm>
            <a:prstGeom prst="line">
              <a:avLst/>
            </a:prstGeom>
            <a:ln w="12700" cap="rnd">
              <a:solidFill>
                <a:srgbClr val="9179FA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1509145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1156</Words>
  <Application>Microsoft Office PowerPoint</Application>
  <PresentationFormat>Custom</PresentationFormat>
  <Paragraphs>167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Open Sauce Light</vt:lpstr>
      <vt:lpstr>Open Sauce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Violet Futuristic Modern Pattern 5G Technology Presentation</dc:title>
  <dc:creator>Prashant Chaute</dc:creator>
  <cp:lastModifiedBy>Prashant Chaute</cp:lastModifiedBy>
  <cp:revision>52</cp:revision>
  <dcterms:created xsi:type="dcterms:W3CDTF">2006-08-16T00:00:00Z</dcterms:created>
  <dcterms:modified xsi:type="dcterms:W3CDTF">2024-03-01T04:45:07Z</dcterms:modified>
  <dc:identifier>DAF99ujBZtE</dc:identifier>
</cp:coreProperties>
</file>